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94" r:id="rId1"/>
    <p:sldMasterId id="2147484708" r:id="rId2"/>
  </p:sldMasterIdLst>
  <p:notesMasterIdLst>
    <p:notesMasterId r:id="rId30"/>
  </p:notesMasterIdLst>
  <p:sldIdLst>
    <p:sldId id="256" r:id="rId3"/>
    <p:sldId id="280" r:id="rId4"/>
    <p:sldId id="300" r:id="rId5"/>
    <p:sldId id="325" r:id="rId6"/>
    <p:sldId id="358" r:id="rId7"/>
    <p:sldId id="314" r:id="rId8"/>
    <p:sldId id="373" r:id="rId9"/>
    <p:sldId id="327" r:id="rId10"/>
    <p:sldId id="338" r:id="rId11"/>
    <p:sldId id="362" r:id="rId12"/>
    <p:sldId id="363" r:id="rId13"/>
    <p:sldId id="364" r:id="rId14"/>
    <p:sldId id="366" r:id="rId15"/>
    <p:sldId id="367" r:id="rId16"/>
    <p:sldId id="368" r:id="rId17"/>
    <p:sldId id="369" r:id="rId18"/>
    <p:sldId id="329" r:id="rId19"/>
    <p:sldId id="370" r:id="rId20"/>
    <p:sldId id="371" r:id="rId21"/>
    <p:sldId id="309" r:id="rId22"/>
    <p:sldId id="312" r:id="rId23"/>
    <p:sldId id="339" r:id="rId24"/>
    <p:sldId id="341" r:id="rId25"/>
    <p:sldId id="343" r:id="rId26"/>
    <p:sldId id="322" r:id="rId27"/>
    <p:sldId id="279" r:id="rId28"/>
    <p:sldId id="331" r:id="rId29"/>
  </p:sldIdLst>
  <p:sldSz cx="9144000" cy="6858000" type="screen4x3"/>
  <p:notesSz cx="6858000" cy="9144000"/>
  <p:custShowLst>
    <p:custShow name="Diaporama personnalisé 1" id="0">
      <p:sldLst>
        <p:sld r:id="rId3"/>
        <p:sld r:id="rId4"/>
        <p:sld r:id="rId5"/>
        <p:sld r:id="rId6"/>
        <p:sld r:id="rId10"/>
        <p:sld r:id="rId11"/>
        <p:sld r:id="rId8"/>
        <p:sld r:id="rId22"/>
        <p:sld r:id="rId23"/>
        <p:sld r:id="rId19"/>
        <p:sld r:id="rId27"/>
        <p:sld r:id="rId28"/>
        <p:sld r:id="rId29"/>
      </p:sldLst>
    </p:custShow>
  </p:custShow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FF66"/>
    <a:srgbClr val="FFFF66"/>
    <a:srgbClr val="00FF00"/>
    <a:srgbClr val="3366CC"/>
    <a:srgbClr val="0099CC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59109-59AF-4B5E-BD4F-275E0200522C}" v="5" dt="2023-04-25T07:44:06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>
      <p:cViewPr varScale="1">
        <p:scale>
          <a:sx n="72" d="100"/>
          <a:sy n="72" d="100"/>
        </p:scale>
        <p:origin x="7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 CREPET" userId="bc62b532a17416a6" providerId="LiveId" clId="{63F59109-59AF-4B5E-BD4F-275E0200522C}"/>
    <pc:docChg chg="undo custSel addSld delSld modSld sldOrd">
      <pc:chgData name="Henri CREPET" userId="bc62b532a17416a6" providerId="LiveId" clId="{63F59109-59AF-4B5E-BD4F-275E0200522C}" dt="2023-05-10T09:21:16.244" v="60"/>
      <pc:docMkLst>
        <pc:docMk/>
      </pc:docMkLst>
      <pc:sldChg chg="modSp">
        <pc:chgData name="Henri CREPET" userId="bc62b532a17416a6" providerId="LiveId" clId="{63F59109-59AF-4B5E-BD4F-275E0200522C}" dt="2023-04-25T07:44:06.526" v="58" actId="1076"/>
        <pc:sldMkLst>
          <pc:docMk/>
          <pc:sldMk cId="0" sldId="256"/>
        </pc:sldMkLst>
        <pc:picChg chg="mod">
          <ac:chgData name="Henri CREPET" userId="bc62b532a17416a6" providerId="LiveId" clId="{63F59109-59AF-4B5E-BD4F-275E0200522C}" dt="2023-04-25T07:44:06.526" v="58" actId="1076"/>
          <ac:picMkLst>
            <pc:docMk/>
            <pc:sldMk cId="0" sldId="256"/>
            <ac:picMk id="12296" creationId="{E2F986D4-98B4-9A18-342F-876335C3F1FE}"/>
          </ac:picMkLst>
        </pc:picChg>
      </pc:sldChg>
      <pc:sldChg chg="ord">
        <pc:chgData name="Henri CREPET" userId="bc62b532a17416a6" providerId="LiveId" clId="{63F59109-59AF-4B5E-BD4F-275E0200522C}" dt="2023-05-10T09:21:16.244" v="60"/>
        <pc:sldMkLst>
          <pc:docMk/>
          <pc:sldMk cId="0" sldId="329"/>
        </pc:sldMkLst>
      </pc:sldChg>
      <pc:sldChg chg="ord">
        <pc:chgData name="Henri CREPET" userId="bc62b532a17416a6" providerId="LiveId" clId="{63F59109-59AF-4B5E-BD4F-275E0200522C}" dt="2023-05-10T09:21:16.244" v="60"/>
        <pc:sldMkLst>
          <pc:docMk/>
          <pc:sldMk cId="0" sldId="370"/>
        </pc:sldMkLst>
      </pc:sldChg>
      <pc:sldChg chg="ord">
        <pc:chgData name="Henri CREPET" userId="bc62b532a17416a6" providerId="LiveId" clId="{63F59109-59AF-4B5E-BD4F-275E0200522C}" dt="2023-05-10T09:21:16.244" v="60"/>
        <pc:sldMkLst>
          <pc:docMk/>
          <pc:sldMk cId="201128219" sldId="371"/>
        </pc:sldMkLst>
      </pc:sldChg>
      <pc:sldChg chg="new del">
        <pc:chgData name="Henri CREPET" userId="bc62b532a17416a6" providerId="LiveId" clId="{63F59109-59AF-4B5E-BD4F-275E0200522C}" dt="2023-04-14T08:09:20.631" v="2" actId="2696"/>
        <pc:sldMkLst>
          <pc:docMk/>
          <pc:sldMk cId="2079768572" sldId="372"/>
        </pc:sldMkLst>
      </pc:sldChg>
      <pc:sldChg chg="addSp delSp modSp add mod">
        <pc:chgData name="Henri CREPET" userId="bc62b532a17416a6" providerId="LiveId" clId="{63F59109-59AF-4B5E-BD4F-275E0200522C}" dt="2023-04-14T08:20:16.649" v="57" actId="1076"/>
        <pc:sldMkLst>
          <pc:docMk/>
          <pc:sldMk cId="0" sldId="373"/>
        </pc:sldMkLst>
        <pc:spChg chg="mod">
          <ac:chgData name="Henri CREPET" userId="bc62b532a17416a6" providerId="LiveId" clId="{63F59109-59AF-4B5E-BD4F-275E0200522C}" dt="2023-04-14T08:10:09.956" v="8" actId="207"/>
          <ac:spMkLst>
            <pc:docMk/>
            <pc:sldMk cId="0" sldId="373"/>
            <ac:spMk id="7" creationId="{00000000-0000-0000-0000-000000000000}"/>
          </ac:spMkLst>
        </pc:spChg>
        <pc:spChg chg="mod">
          <ac:chgData name="Henri CREPET" userId="bc62b532a17416a6" providerId="LiveId" clId="{63F59109-59AF-4B5E-BD4F-275E0200522C}" dt="2023-04-14T08:10:23.883" v="10" actId="207"/>
          <ac:spMkLst>
            <pc:docMk/>
            <pc:sldMk cId="0" sldId="373"/>
            <ac:spMk id="8" creationId="{00000000-0000-0000-0000-000000000000}"/>
          </ac:spMkLst>
        </pc:spChg>
        <pc:spChg chg="mod">
          <ac:chgData name="Henri CREPET" userId="bc62b532a17416a6" providerId="LiveId" clId="{63F59109-59AF-4B5E-BD4F-275E0200522C}" dt="2023-04-14T08:10:30.470" v="11" actId="207"/>
          <ac:spMkLst>
            <pc:docMk/>
            <pc:sldMk cId="0" sldId="373"/>
            <ac:spMk id="9" creationId="{00000000-0000-0000-0000-000000000000}"/>
          </ac:spMkLst>
        </pc:spChg>
        <pc:spChg chg="mod">
          <ac:chgData name="Henri CREPET" userId="bc62b532a17416a6" providerId="LiveId" clId="{63F59109-59AF-4B5E-BD4F-275E0200522C}" dt="2023-04-14T08:10:48.176" v="12" actId="207"/>
          <ac:spMkLst>
            <pc:docMk/>
            <pc:sldMk cId="0" sldId="373"/>
            <ac:spMk id="10" creationId="{00000000-0000-0000-0000-000000000000}"/>
          </ac:spMkLst>
        </pc:spChg>
        <pc:spChg chg="mod">
          <ac:chgData name="Henri CREPET" userId="bc62b532a17416a6" providerId="LiveId" clId="{63F59109-59AF-4B5E-BD4F-275E0200522C}" dt="2023-04-14T08:09:37.304" v="3" actId="207"/>
          <ac:spMkLst>
            <pc:docMk/>
            <pc:sldMk cId="0" sldId="373"/>
            <ac:spMk id="12" creationId="{00000000-0000-0000-0000-000000000000}"/>
          </ac:spMkLst>
        </pc:spChg>
        <pc:spChg chg="del mod">
          <ac:chgData name="Henri CREPET" userId="bc62b532a17416a6" providerId="LiveId" clId="{63F59109-59AF-4B5E-BD4F-275E0200522C}" dt="2023-04-14T08:13:14.941" v="18" actId="478"/>
          <ac:spMkLst>
            <pc:docMk/>
            <pc:sldMk cId="0" sldId="373"/>
            <ac:spMk id="56" creationId="{00000000-0000-0000-0000-000000000000}"/>
          </ac:spMkLst>
        </pc:spChg>
        <pc:spChg chg="del mod">
          <ac:chgData name="Henri CREPET" userId="bc62b532a17416a6" providerId="LiveId" clId="{63F59109-59AF-4B5E-BD4F-275E0200522C}" dt="2023-04-14T08:13:33.380" v="22" actId="478"/>
          <ac:spMkLst>
            <pc:docMk/>
            <pc:sldMk cId="0" sldId="373"/>
            <ac:spMk id="60" creationId="{00000000-0000-0000-0000-000000000000}"/>
          </ac:spMkLst>
        </pc:spChg>
        <pc:spChg chg="del">
          <ac:chgData name="Henri CREPET" userId="bc62b532a17416a6" providerId="LiveId" clId="{63F59109-59AF-4B5E-BD4F-275E0200522C}" dt="2023-04-14T08:13:02.108" v="13" actId="478"/>
          <ac:spMkLst>
            <pc:docMk/>
            <pc:sldMk cId="0" sldId="373"/>
            <ac:spMk id="62" creationId="{00000000-0000-0000-0000-000000000000}"/>
          </ac:spMkLst>
        </pc:spChg>
        <pc:spChg chg="del">
          <ac:chgData name="Henri CREPET" userId="bc62b532a17416a6" providerId="LiveId" clId="{63F59109-59AF-4B5E-BD4F-275E0200522C}" dt="2023-04-14T08:13:38.215" v="23" actId="478"/>
          <ac:spMkLst>
            <pc:docMk/>
            <pc:sldMk cId="0" sldId="373"/>
            <ac:spMk id="63" creationId="{00000000-0000-0000-0000-000000000000}"/>
          </ac:spMkLst>
        </pc:spChg>
        <pc:spChg chg="add mod">
          <ac:chgData name="Henri CREPET" userId="bc62b532a17416a6" providerId="LiveId" clId="{63F59109-59AF-4B5E-BD4F-275E0200522C}" dt="2023-04-14T08:20:16.649" v="57" actId="1076"/>
          <ac:spMkLst>
            <pc:docMk/>
            <pc:sldMk cId="0" sldId="373"/>
            <ac:spMk id="68" creationId="{69CD8E1F-7C8B-0FAF-E3AB-E352C380526C}"/>
          </ac:spMkLst>
        </pc:spChg>
        <pc:grpChg chg="del">
          <ac:chgData name="Henri CREPET" userId="bc62b532a17416a6" providerId="LiveId" clId="{63F59109-59AF-4B5E-BD4F-275E0200522C}" dt="2023-04-14T08:13:18.254" v="19" actId="478"/>
          <ac:grpSpMkLst>
            <pc:docMk/>
            <pc:sldMk cId="0" sldId="373"/>
            <ac:grpSpMk id="57" creationId="{00000000-0000-0000-0000-000000000000}"/>
          </ac:grpSpMkLst>
        </pc:grpChg>
        <pc:picChg chg="del">
          <ac:chgData name="Henri CREPET" userId="bc62b532a17416a6" providerId="LiveId" clId="{63F59109-59AF-4B5E-BD4F-275E0200522C}" dt="2023-04-14T08:13:05.345" v="14" actId="478"/>
          <ac:picMkLst>
            <pc:docMk/>
            <pc:sldMk cId="0" sldId="373"/>
            <ac:picMk id="61" creationId="{00000000-0000-0000-0000-000000000000}"/>
          </ac:picMkLst>
        </pc:picChg>
      </pc:sldChg>
      <pc:sldChg chg="addSp modSp new del mod">
        <pc:chgData name="Henri CREPET" userId="bc62b532a17416a6" providerId="LiveId" clId="{63F59109-59AF-4B5E-BD4F-275E0200522C}" dt="2023-04-14T08:17:19.772" v="34" actId="2696"/>
        <pc:sldMkLst>
          <pc:docMk/>
          <pc:sldMk cId="2355660434" sldId="374"/>
        </pc:sldMkLst>
        <pc:spChg chg="add mod">
          <ac:chgData name="Henri CREPET" userId="bc62b532a17416a6" providerId="LiveId" clId="{63F59109-59AF-4B5E-BD4F-275E0200522C}" dt="2023-04-14T08:14:09.681" v="25"/>
          <ac:spMkLst>
            <pc:docMk/>
            <pc:sldMk cId="2355660434" sldId="374"/>
            <ac:spMk id="2" creationId="{DEA87A9D-BEAA-8724-19EF-84428A35F2CF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3" creationId="{E92C3BE0-3A31-554D-FD25-3B4EE645F327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4" creationId="{2C32D962-F907-FA79-7E97-8BA347A5E207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5" creationId="{6EC7B542-DAD2-8402-84C5-D35D4331AA71}"/>
          </ac:spMkLst>
        </pc:spChg>
        <pc:spChg chg="mod">
          <ac:chgData name="Henri CREPET" userId="bc62b532a17416a6" providerId="LiveId" clId="{63F59109-59AF-4B5E-BD4F-275E0200522C}" dt="2023-04-14T08:14:48.908" v="26"/>
          <ac:spMkLst>
            <pc:docMk/>
            <pc:sldMk cId="2355660434" sldId="374"/>
            <ac:spMk id="7" creationId="{19BA9CB8-59C6-29D1-9ACB-7A280DD77B87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9" creationId="{1A74363F-6345-9FB7-0208-32C21DD29ADD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0" creationId="{44F2E2C1-581C-67CA-8504-F7B5EBBDF044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1" creationId="{78873787-7997-7463-8079-B26651B1608F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2" creationId="{5E467007-7FB9-4AEB-6EED-848D5C38660C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3" creationId="{240A4576-9E68-84E5-D665-0766C84DE3F7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5" creationId="{D35D9000-6B1D-D61C-6BFD-334A57563461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6" creationId="{302A40EB-C3BA-562E-0117-79743900B66D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17" creationId="{C7101CFA-6C2C-0EB3-A3D6-B39753F95CEF}"/>
          </ac:spMkLst>
        </pc:spChg>
        <pc:spChg chg="mod">
          <ac:chgData name="Henri CREPET" userId="bc62b532a17416a6" providerId="LiveId" clId="{63F59109-59AF-4B5E-BD4F-275E0200522C}" dt="2023-04-14T08:14:48.908" v="26"/>
          <ac:spMkLst>
            <pc:docMk/>
            <pc:sldMk cId="2355660434" sldId="374"/>
            <ac:spMk id="19" creationId="{283661A8-0E7A-A75C-C9C5-1C95B50DA649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21" creationId="{E1FC4936-C619-B3C8-8E64-861B97EF2F1B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22" creationId="{F943C538-8C00-7DC1-9737-74D6D01BA12F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23" creationId="{16025C9D-A57B-80BA-084B-20FE0DCB5667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24" creationId="{277CA972-1A18-B538-0A82-6491B33A1E6F}"/>
          </ac:spMkLst>
        </pc:spChg>
        <pc:spChg chg="mod">
          <ac:chgData name="Henri CREPET" userId="bc62b532a17416a6" providerId="LiveId" clId="{63F59109-59AF-4B5E-BD4F-275E0200522C}" dt="2023-04-14T08:14:48.908" v="26"/>
          <ac:spMkLst>
            <pc:docMk/>
            <pc:sldMk cId="2355660434" sldId="374"/>
            <ac:spMk id="26" creationId="{C531B8A4-F2A9-1755-8923-89D823EEAF99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28" creationId="{C304931A-A2C9-84A1-0216-9241C2BC6068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29" creationId="{6969557A-5098-0578-725E-00188695F121}"/>
          </ac:spMkLst>
        </pc:spChg>
        <pc:spChg chg="mod">
          <ac:chgData name="Henri CREPET" userId="bc62b532a17416a6" providerId="LiveId" clId="{63F59109-59AF-4B5E-BD4F-275E0200522C}" dt="2023-04-14T08:14:48.908" v="26"/>
          <ac:spMkLst>
            <pc:docMk/>
            <pc:sldMk cId="2355660434" sldId="374"/>
            <ac:spMk id="31" creationId="{2C38C9DF-1F54-7851-418A-E23D032558D9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33" creationId="{1F736BCD-E3C6-865C-61DF-5511E86925DF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34" creationId="{DF756D93-89DE-37C3-2390-0B3CB92C7A5F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35" creationId="{503DADD3-48D6-E442-A054-460F5FE682EA}"/>
          </ac:spMkLst>
        </pc:spChg>
        <pc:spChg chg="add mod">
          <ac:chgData name="Henri CREPET" userId="bc62b532a17416a6" providerId="LiveId" clId="{63F59109-59AF-4B5E-BD4F-275E0200522C}" dt="2023-04-14T08:15:18.059" v="33" actId="1076"/>
          <ac:spMkLst>
            <pc:docMk/>
            <pc:sldMk cId="2355660434" sldId="374"/>
            <ac:spMk id="36" creationId="{ACD3633A-1AF2-E6CA-FD15-CC062D2FB38B}"/>
          </ac:spMkLst>
        </pc:spChg>
        <pc:spChg chg="mod">
          <ac:chgData name="Henri CREPET" userId="bc62b532a17416a6" providerId="LiveId" clId="{63F59109-59AF-4B5E-BD4F-275E0200522C}" dt="2023-04-14T08:14:48.908" v="26"/>
          <ac:spMkLst>
            <pc:docMk/>
            <pc:sldMk cId="2355660434" sldId="374"/>
            <ac:spMk id="38" creationId="{0F313948-6B31-5C94-2B3F-4C295B0FD406}"/>
          </ac:spMkLst>
        </pc:spChg>
        <pc:grpChg chg="add mod">
          <ac:chgData name="Henri CREPET" userId="bc62b532a17416a6" providerId="LiveId" clId="{63F59109-59AF-4B5E-BD4F-275E0200522C}" dt="2023-04-14T08:15:18.059" v="33" actId="1076"/>
          <ac:grpSpMkLst>
            <pc:docMk/>
            <pc:sldMk cId="2355660434" sldId="374"/>
            <ac:grpSpMk id="6" creationId="{F0364E6A-845B-C6A5-4203-4B86858864E5}"/>
          </ac:grpSpMkLst>
        </pc:grpChg>
        <pc:grpChg chg="add mod">
          <ac:chgData name="Henri CREPET" userId="bc62b532a17416a6" providerId="LiveId" clId="{63F59109-59AF-4B5E-BD4F-275E0200522C}" dt="2023-04-14T08:15:18.059" v="33" actId="1076"/>
          <ac:grpSpMkLst>
            <pc:docMk/>
            <pc:sldMk cId="2355660434" sldId="374"/>
            <ac:grpSpMk id="18" creationId="{BFA2ABB1-5791-944D-8E1A-0FBE48A5ECD4}"/>
          </ac:grpSpMkLst>
        </pc:grpChg>
        <pc:grpChg chg="add mod">
          <ac:chgData name="Henri CREPET" userId="bc62b532a17416a6" providerId="LiveId" clId="{63F59109-59AF-4B5E-BD4F-275E0200522C}" dt="2023-04-14T08:15:18.059" v="33" actId="1076"/>
          <ac:grpSpMkLst>
            <pc:docMk/>
            <pc:sldMk cId="2355660434" sldId="374"/>
            <ac:grpSpMk id="25" creationId="{C0C9F183-F5ED-E0A2-6B69-52B6A3793848}"/>
          </ac:grpSpMkLst>
        </pc:grpChg>
        <pc:grpChg chg="add mod">
          <ac:chgData name="Henri CREPET" userId="bc62b532a17416a6" providerId="LiveId" clId="{63F59109-59AF-4B5E-BD4F-275E0200522C}" dt="2023-04-14T08:15:18.059" v="33" actId="1076"/>
          <ac:grpSpMkLst>
            <pc:docMk/>
            <pc:sldMk cId="2355660434" sldId="374"/>
            <ac:grpSpMk id="30" creationId="{F8802994-FFA4-A173-0A29-5098BE83695E}"/>
          </ac:grpSpMkLst>
        </pc:grpChg>
        <pc:grpChg chg="add mod">
          <ac:chgData name="Henri CREPET" userId="bc62b532a17416a6" providerId="LiveId" clId="{63F59109-59AF-4B5E-BD4F-275E0200522C}" dt="2023-04-14T08:15:18.059" v="33" actId="1076"/>
          <ac:grpSpMkLst>
            <pc:docMk/>
            <pc:sldMk cId="2355660434" sldId="374"/>
            <ac:grpSpMk id="37" creationId="{B3160C56-E532-1E8B-D84F-A9CC82D66D04}"/>
          </ac:grpSpMkLst>
        </pc:grpChg>
        <pc:picChg chg="mod">
          <ac:chgData name="Henri CREPET" userId="bc62b532a17416a6" providerId="LiveId" clId="{63F59109-59AF-4B5E-BD4F-275E0200522C}" dt="2023-04-14T08:14:48.908" v="26"/>
          <ac:picMkLst>
            <pc:docMk/>
            <pc:sldMk cId="2355660434" sldId="374"/>
            <ac:picMk id="8" creationId="{4E5053AB-A898-782C-CD7E-470C3673CE28}"/>
          </ac:picMkLst>
        </pc:picChg>
        <pc:picChg chg="add mod">
          <ac:chgData name="Henri CREPET" userId="bc62b532a17416a6" providerId="LiveId" clId="{63F59109-59AF-4B5E-BD4F-275E0200522C}" dt="2023-04-14T08:15:18.059" v="33" actId="1076"/>
          <ac:picMkLst>
            <pc:docMk/>
            <pc:sldMk cId="2355660434" sldId="374"/>
            <ac:picMk id="14" creationId="{3B661F0A-D39E-1C2E-B765-D051326E0518}"/>
          </ac:picMkLst>
        </pc:picChg>
        <pc:picChg chg="mod">
          <ac:chgData name="Henri CREPET" userId="bc62b532a17416a6" providerId="LiveId" clId="{63F59109-59AF-4B5E-BD4F-275E0200522C}" dt="2023-04-14T08:14:48.908" v="26"/>
          <ac:picMkLst>
            <pc:docMk/>
            <pc:sldMk cId="2355660434" sldId="374"/>
            <ac:picMk id="20" creationId="{022B0CD2-1B1D-2185-DFBA-D386FB93F6D3}"/>
          </ac:picMkLst>
        </pc:picChg>
        <pc:picChg chg="mod">
          <ac:chgData name="Henri CREPET" userId="bc62b532a17416a6" providerId="LiveId" clId="{63F59109-59AF-4B5E-BD4F-275E0200522C}" dt="2023-04-14T08:14:48.908" v="26"/>
          <ac:picMkLst>
            <pc:docMk/>
            <pc:sldMk cId="2355660434" sldId="374"/>
            <ac:picMk id="27" creationId="{43C55FFC-574A-CC4B-FF70-745DF50A3448}"/>
          </ac:picMkLst>
        </pc:picChg>
        <pc:picChg chg="mod">
          <ac:chgData name="Henri CREPET" userId="bc62b532a17416a6" providerId="LiveId" clId="{63F59109-59AF-4B5E-BD4F-275E0200522C}" dt="2023-04-14T08:14:48.908" v="26"/>
          <ac:picMkLst>
            <pc:docMk/>
            <pc:sldMk cId="2355660434" sldId="374"/>
            <ac:picMk id="32" creationId="{DA462BFB-920D-99DE-3659-5333B451D3B3}"/>
          </ac:picMkLst>
        </pc:picChg>
        <pc:picChg chg="mod">
          <ac:chgData name="Henri CREPET" userId="bc62b532a17416a6" providerId="LiveId" clId="{63F59109-59AF-4B5E-BD4F-275E0200522C}" dt="2023-04-14T08:14:48.908" v="26"/>
          <ac:picMkLst>
            <pc:docMk/>
            <pc:sldMk cId="2355660434" sldId="374"/>
            <ac:picMk id="39" creationId="{5F030FC8-A712-CCAB-77FA-6AAAB2E1017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4678224234846"/>
          <c:y val="9.1165823125472056E-2"/>
          <c:w val="0.53621258716051057"/>
          <c:h val="0.8264886404083723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1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522-454D-BCFE-D3DB7C93D8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1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22-454D-BCFE-D3DB7C93D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1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522-454D-BCFE-D3DB7C93D8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1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22-454D-BCFE-D3DB7C93D83E}"/>
              </c:ext>
            </c:extLst>
          </c:dPt>
          <c:dLbls>
            <c:dLbl>
              <c:idx val="0"/>
              <c:layout>
                <c:manualLayout>
                  <c:x val="0.12446351931330471"/>
                  <c:y val="4.7757424754099789E-2"/>
                </c:manualLayout>
              </c:layout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en-US" sz="1400" b="1" dirty="0"/>
                      <a:t> </a:t>
                    </a:r>
                    <a:fld id="{948EEF26-4E24-426C-9F48-A6852E52811B}" type="CATEGORYNAME">
                      <a:rPr lang="en-US" sz="1200" b="1" smtClean="0"/>
                      <a:pPr>
                        <a:defRPr sz="1400" b="1"/>
                      </a:pPr>
                      <a:t>[NOM DE CATÉGORIE]</a:t>
                    </a:fld>
                    <a:r>
                      <a:rPr lang="en-US" sz="1400" b="1" dirty="0"/>
                      <a:t>:</a:t>
                    </a:r>
                    <a:r>
                      <a:rPr lang="en-US" sz="1400" b="1" baseline="0" dirty="0"/>
                      <a:t> </a:t>
                    </a:r>
                    <a:fld id="{0447832B-A562-4DF2-85EB-96B31D6DD011}" type="VALUE">
                      <a:rPr lang="en-US" sz="1400" b="1" smtClean="0"/>
                      <a:pPr>
                        <a:defRPr sz="1400" b="1"/>
                      </a:pPr>
                      <a:t>[VALEUR]</a:t>
                    </a:fld>
                    <a:endParaRPr lang="en-US" sz="1400" b="1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2627138882317819"/>
                      <c:h val="5.88469385097535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22-454D-BCFE-D3DB7C93D83E}"/>
                </c:ext>
              </c:extLst>
            </c:dLbl>
            <c:dLbl>
              <c:idx val="1"/>
              <c:layout>
                <c:manualLayout>
                  <c:x val="9.8479176044124414E-2"/>
                  <c:y val="0.1934556991154251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fld id="{E365F5FF-D8A4-41B7-BF2E-21974FA0B165}" type="CATEGORYNAME">
                      <a:rPr lang="en-US" smtClean="0"/>
                      <a:pPr>
                        <a:defRPr sz="1400" b="1"/>
                      </a:pPr>
                      <a:t>[NOM DE CATÉGORIE]</a:t>
                    </a:fld>
                    <a:r>
                      <a:rPr lang="en-US" baseline="0" dirty="0"/>
                      <a:t>: </a:t>
                    </a:r>
                    <a:fld id="{B637E014-46CB-409A-A5E4-9424B94855FB}" type="VALUE">
                      <a:rPr lang="en-US" baseline="0"/>
                      <a:pPr>
                        <a:defRPr sz="1400" b="1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7887064524044602"/>
                      <c:h val="0.16913782610156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22-454D-BCFE-D3DB7C93D83E}"/>
                </c:ext>
              </c:extLst>
            </c:dLbl>
            <c:dLbl>
              <c:idx val="2"/>
              <c:layout>
                <c:manualLayout>
                  <c:x val="4.656297522895475E-2"/>
                  <c:y val="2.33563968781741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fld id="{B5D74D13-A437-44FC-B868-EA5B355828BA}" type="CATEGORYNAME">
                      <a:rPr lang="en-US" smtClean="0"/>
                      <a:pPr>
                        <a:defRPr sz="1400" b="1"/>
                      </a:pPr>
                      <a:t>[NOM DE CATÉGORIE]</a:t>
                    </a:fld>
                    <a:r>
                      <a:rPr lang="en-US" baseline="0" dirty="0"/>
                      <a:t>: </a:t>
                    </a:r>
                    <a:fld id="{2D8D19BA-2332-476C-BD71-44C62E145DCF}" type="VALUE">
                      <a:rPr lang="en-US" baseline="0" smtClean="0"/>
                      <a:pPr>
                        <a:defRPr sz="1400" b="1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492683586225542"/>
                      <c:h val="0.109563586800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22-454D-BCFE-D3DB7C93D83E}"/>
                </c:ext>
              </c:extLst>
            </c:dLbl>
            <c:dLbl>
              <c:idx val="3"/>
              <c:layout>
                <c:manualLayout>
                  <c:x val="-6.8386446329401954E-2"/>
                  <c:y val="-1.1424702011476791E-3"/>
                </c:manualLayout>
              </c:layout>
              <c:tx>
                <c:rich>
                  <a:bodyPr/>
                  <a:lstStyle/>
                  <a:p>
                    <a:fld id="{50EF26C3-487C-41B3-B4A7-3AC05566C76D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</a:t>
                    </a:r>
                    <a:fld id="{2D1FA8B5-1DAA-4D4A-85FC-40CDB59C619F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522-454D-BCFE-D3DB7C93D83E}"/>
                </c:ext>
              </c:extLst>
            </c:dLbl>
            <c:dLbl>
              <c:idx val="4"/>
              <c:layout>
                <c:manualLayout>
                  <c:x val="-2.0499701485812129E-2"/>
                  <c:y val="-1.7057878790509511E-2"/>
                </c:manualLayout>
              </c:layout>
              <c:tx>
                <c:rich>
                  <a:bodyPr/>
                  <a:lstStyle/>
                  <a:p>
                    <a:fld id="{9E1A8B4E-BD87-40AF-B376-EC94983703F1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</a:t>
                    </a:r>
                    <a:fld id="{AA0457AE-4D63-4091-A145-F59CCFECC0FE}" type="VALUE">
                      <a:rPr lang="en-US" baseline="0" smtClean="0"/>
                      <a:pPr/>
                      <a:t>[VALEUR]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A1D-4EB8-B6F3-F7938A092CAC}"/>
                </c:ext>
              </c:extLst>
            </c:dLbl>
            <c:dLbl>
              <c:idx val="5"/>
              <c:layout>
                <c:manualLayout>
                  <c:x val="-6.0806664188435673E-2"/>
                  <c:y val="9.1785326723905922E-2"/>
                </c:manualLayout>
              </c:layout>
              <c:tx>
                <c:rich>
                  <a:bodyPr/>
                  <a:lstStyle/>
                  <a:p>
                    <a:fld id="{283A8415-3B4D-4BDA-BE3D-53323738126F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: </a:t>
                    </a:r>
                    <a:fld id="{CB82C5CF-9B11-4A7C-B636-C3AC94CF0BC6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A1D-4EB8-B6F3-F7938A092CAC}"/>
                </c:ext>
              </c:extLst>
            </c:dLbl>
            <c:dLbl>
              <c:idx val="6"/>
              <c:layout>
                <c:manualLayout>
                  <c:x val="-0.14309294492694852"/>
                  <c:y val="7.98918299490402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/>
                    </a:pPr>
                    <a:fld id="{5EF4F55A-0C37-436E-A261-2F7D00332C74}" type="CATEGORYNAME">
                      <a:rPr lang="en-US" smtClean="0"/>
                      <a:pPr>
                        <a:defRPr sz="1400" b="1"/>
                      </a:pPr>
                      <a:t>[NOM DE CATÉGORIE]</a:t>
                    </a:fld>
                    <a:r>
                      <a:rPr lang="en-US" baseline="0" dirty="0"/>
                      <a:t>: </a:t>
                    </a:r>
                    <a:fld id="{1C484144-FCBD-4FAB-949C-E08B844C8718}" type="VALUE">
                      <a:rPr lang="en-US" baseline="0" smtClean="0"/>
                      <a:pPr>
                        <a:defRPr sz="1400" b="1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7374"/>
                        <a:gd name="adj2" fmla="val -5366"/>
                      </a:avLst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A1D-4EB8-B6F3-F7938A092CA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Feuil1!$A$2:$A$9</c:f>
              <c:strCache>
                <c:ptCount val="7"/>
                <c:pt idx="0">
                  <c:v>Achats: informatique, bureau</c:v>
                </c:pt>
                <c:pt idx="1">
                  <c:v> Services: Abonnements, banque</c:v>
                </c:pt>
                <c:pt idx="2">
                  <c:v>GP Honnoraires psy</c:v>
                </c:pt>
                <c:pt idx="3">
                  <c:v>GP Déplacements, convivialité</c:v>
                </c:pt>
                <c:pt idx="4">
                  <c:v>Déplacements bénévoles</c:v>
                </c:pt>
                <c:pt idx="5">
                  <c:v>Réunions bureaux, convivialité</c:v>
                </c:pt>
                <c:pt idx="6">
                  <c:v>Formations: Prospect, conférence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1765.88</c:v>
                </c:pt>
                <c:pt idx="1">
                  <c:v>198.1</c:v>
                </c:pt>
                <c:pt idx="2">
                  <c:v>5928</c:v>
                </c:pt>
                <c:pt idx="3">
                  <c:v>1179.78</c:v>
                </c:pt>
                <c:pt idx="4">
                  <c:v>2633.42</c:v>
                </c:pt>
                <c:pt idx="5">
                  <c:v>1136.79</c:v>
                </c:pt>
                <c:pt idx="6">
                  <c:v>1617.92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22-454D-BCFE-D3DB7C93D83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Feuil1!$A$2:$A$9</c:f>
              <c:strCache>
                <c:ptCount val="7"/>
                <c:pt idx="0">
                  <c:v>Achats: informatique, bureau</c:v>
                </c:pt>
                <c:pt idx="1">
                  <c:v> Services: Abonnements, banque</c:v>
                </c:pt>
                <c:pt idx="2">
                  <c:v>GP Honnoraires psy</c:v>
                </c:pt>
                <c:pt idx="3">
                  <c:v>GP Déplacements, convivialité</c:v>
                </c:pt>
                <c:pt idx="4">
                  <c:v>Déplacements bénévoles</c:v>
                </c:pt>
                <c:pt idx="5">
                  <c:v>Réunions bureaux, convivialité</c:v>
                </c:pt>
                <c:pt idx="6">
                  <c:v>Formations: Prospect, conférence</c:v>
                </c:pt>
              </c:strCache>
            </c:strRef>
          </c:cat>
          <c:val>
            <c:numRef>
              <c:f>Feuil1!$C$2:$C$9</c:f>
              <c:numCache>
                <c:formatCode>0.00%</c:formatCode>
                <c:ptCount val="8"/>
                <c:pt idx="0">
                  <c:v>0.122</c:v>
                </c:pt>
                <c:pt idx="1">
                  <c:v>1.2999999999999999E-2</c:v>
                </c:pt>
                <c:pt idx="2">
                  <c:v>0.4108</c:v>
                </c:pt>
                <c:pt idx="3">
                  <c:v>8.1699999999999995E-2</c:v>
                </c:pt>
                <c:pt idx="4">
                  <c:v>0.18240000000000001</c:v>
                </c:pt>
                <c:pt idx="5">
                  <c:v>7.8E-2</c:v>
                </c:pt>
                <c:pt idx="6">
                  <c:v>0.112</c:v>
                </c:pt>
                <c:pt idx="7" formatCode="General">
                  <c:v>14429.89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1D-4EB8-B6F3-F7938A092CA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Feuil1!$A$2:$A$9</c:f>
              <c:strCache>
                <c:ptCount val="7"/>
                <c:pt idx="0">
                  <c:v>Achats: informatique, bureau</c:v>
                </c:pt>
                <c:pt idx="1">
                  <c:v> Services: Abonnements, banque</c:v>
                </c:pt>
                <c:pt idx="2">
                  <c:v>GP Honnoraires psy</c:v>
                </c:pt>
                <c:pt idx="3">
                  <c:v>GP Déplacements, convivialité</c:v>
                </c:pt>
                <c:pt idx="4">
                  <c:v>Déplacements bénévoles</c:v>
                </c:pt>
                <c:pt idx="5">
                  <c:v>Réunions bureaux, convivialité</c:v>
                </c:pt>
                <c:pt idx="6">
                  <c:v>Formations: Prospect, conférence</c:v>
                </c:pt>
              </c:strCache>
            </c:strRef>
          </c:cat>
          <c:val>
            <c:numRef>
              <c:f>Feuil1!$D$2:$D$9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B-5A1D-4EB8-B6F3-F7938A092CA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3000924788835"/>
          <c:y val="0.11449863275575879"/>
          <c:w val="0.49344328633955764"/>
          <c:h val="0.7970020566822445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Produits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2C-4C1E-863B-5A3E4CB5BE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A2C-4C1E-863B-5A3E4CB5BE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A2C-4C1E-863B-5A3E4CB5BE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2C-4C1E-863B-5A3E4CB5BE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2C-4C1E-863B-5A3E4CB5BE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BA-43A4-98DC-F7575AE771AC}"/>
              </c:ext>
            </c:extLst>
          </c:dPt>
          <c:dLbls>
            <c:dLbl>
              <c:idx val="0"/>
              <c:layout>
                <c:manualLayout>
                  <c:x val="3.421842017553605E-2"/>
                  <c:y val="1.0647099025214921E-2"/>
                </c:manualLayout>
              </c:layout>
              <c:tx>
                <c:rich>
                  <a:bodyPr/>
                  <a:lstStyle/>
                  <a:p>
                    <a:fld id="{B801E0F2-B4C3-4A4A-B62F-ACA725589F5A}" type="CATEGORYNAME">
                      <a:rPr lang="fr-FR" b="1" smtClean="0"/>
                      <a:pPr/>
                      <a:t>[NOM DE CATÉGORIE]</a:t>
                    </a:fld>
                    <a:r>
                      <a:rPr lang="fr-FR" baseline="0" dirty="0"/>
                      <a:t>: </a:t>
                    </a:r>
                    <a:fld id="{4C25F9BC-F3D7-441E-AF19-7C54A8751435}" type="VALUE">
                      <a:rPr lang="fr-FR" baseline="0"/>
                      <a:pPr/>
                      <a:t>[VALEUR]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2C-4C1E-863B-5A3E4CB5BE10}"/>
                </c:ext>
              </c:extLst>
            </c:dLbl>
            <c:dLbl>
              <c:idx val="1"/>
              <c:layout>
                <c:manualLayout>
                  <c:x val="1.4952084834610633E-2"/>
                  <c:y val="-1.6592831095906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9BC561-D472-4E7C-B6C3-D2C4ADEFDA34}" type="CATEGORYNAME">
                      <a:rPr lang="en-US" b="1" smtClean="0"/>
                      <a:pPr>
                        <a:defRPr/>
                      </a:pPr>
                      <a:t>[NOM DE CATÉGORIE]</a:t>
                    </a:fld>
                    <a:r>
                      <a:rPr lang="en-US" b="1" baseline="0" dirty="0"/>
                      <a:t>:</a:t>
                    </a:r>
                    <a:r>
                      <a:rPr lang="en-US" baseline="0" dirty="0"/>
                      <a:t> </a:t>
                    </a:r>
                    <a:fld id="{0D654256-A1F9-4F91-B020-7674A6F6DDAF}" type="VALUE">
                      <a:rPr lang="en-US" baseline="0"/>
                      <a:pPr>
                        <a:defRPr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34254909495276"/>
                      <c:h val="9.62508640074195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2C-4C1E-863B-5A3E4CB5BE10}"/>
                </c:ext>
              </c:extLst>
            </c:dLbl>
            <c:dLbl>
              <c:idx val="2"/>
              <c:layout>
                <c:manualLayout>
                  <c:x val="7.650723568940862E-2"/>
                  <c:y val="-0.10326441689342314"/>
                </c:manualLayout>
              </c:layout>
              <c:tx>
                <c:rich>
                  <a:bodyPr/>
                  <a:lstStyle/>
                  <a:p>
                    <a:fld id="{20A54423-9A3C-47FD-AD6F-8DC81762EB99}" type="CATEGORYNAME">
                      <a:rPr lang="fr-FR" b="1" smtClean="0"/>
                      <a:pPr/>
                      <a:t>[NOM DE CATÉGORIE]</a:t>
                    </a:fld>
                    <a:r>
                      <a:rPr lang="fr-FR" baseline="0" dirty="0"/>
                      <a:t>:  </a:t>
                    </a:r>
                    <a:fld id="{F941E848-2D65-4EDA-A030-5DDCB0D56EC3}" type="VALUE">
                      <a:rPr lang="fr-FR" baseline="0"/>
                      <a:pPr/>
                      <a:t>[VALEUR]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A2C-4C1E-863B-5A3E4CB5BE10}"/>
                </c:ext>
              </c:extLst>
            </c:dLbl>
            <c:dLbl>
              <c:idx val="3"/>
              <c:layout>
                <c:manualLayout>
                  <c:x val="-2.5435438366175421E-2"/>
                  <c:y val="-1.128075307421374E-2"/>
                </c:manualLayout>
              </c:layout>
              <c:tx>
                <c:rich>
                  <a:bodyPr/>
                  <a:lstStyle/>
                  <a:p>
                    <a:fld id="{5C54D345-9276-42BD-87DB-7CAD54F98DBC}" type="CATEGORYNAME">
                      <a:rPr lang="fr-FR" b="1" smtClean="0"/>
                      <a:pPr/>
                      <a:t>[NOM DE CATÉGORIE]</a:t>
                    </a:fld>
                    <a:r>
                      <a:rPr lang="fr-FR" dirty="0"/>
                      <a:t> </a:t>
                    </a:r>
                    <a:r>
                      <a:rPr lang="fr-FR" baseline="0" dirty="0"/>
                      <a:t> </a:t>
                    </a:r>
                    <a:fld id="{D53B852B-D195-4B7B-8992-9B059193533A}" type="VALUE">
                      <a:rPr lang="fr-FR" baseline="0"/>
                      <a:pPr/>
                      <a:t>[VALEUR]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2C-4C1E-863B-5A3E4CB5BE10}"/>
                </c:ext>
              </c:extLst>
            </c:dLbl>
            <c:dLbl>
              <c:idx val="4"/>
              <c:layout>
                <c:manualLayout>
                  <c:x val="-0.12314699488028344"/>
                  <c:y val="3.6088921553473187E-2"/>
                </c:manualLayout>
              </c:layout>
              <c:tx>
                <c:rich>
                  <a:bodyPr/>
                  <a:lstStyle/>
                  <a:p>
                    <a:fld id="{1197230B-18AA-481E-A318-67E30FBE25D5}" type="CATEGORYNAME">
                      <a:rPr lang="fr-FR" b="1" smtClean="0"/>
                      <a:pPr/>
                      <a:t>[NOM DE CATÉGORIE]</a:t>
                    </a:fld>
                    <a:r>
                      <a:rPr lang="fr-FR" baseline="0" dirty="0"/>
                      <a:t>: </a:t>
                    </a:r>
                    <a:fld id="{0FDD963E-4B2D-42B3-89F7-A00E5F0B139F}" type="VALUE">
                      <a:rPr lang="fr-FR" baseline="0" smtClean="0"/>
                      <a:pPr/>
                      <a:t>[VALEUR]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2C-4C1E-863B-5A3E4CB5BE1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Feuil1!$A$2:$A$7</c:f>
              <c:strCache>
                <c:ptCount val="5"/>
                <c:pt idx="0">
                  <c:v>Subv. Conseil Départ.84</c:v>
                </c:pt>
                <c:pt idx="1">
                  <c:v>Subv. Avignon</c:v>
                </c:pt>
                <c:pt idx="2">
                  <c:v>UNAFAM Nat. Rembnt Formations AP et TP</c:v>
                </c:pt>
                <c:pt idx="3">
                  <c:v>UNAFAM PACA Subv. ARS des GP</c:v>
                </c:pt>
                <c:pt idx="4">
                  <c:v>Qote part adhésions 2022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4000</c:v>
                </c:pt>
                <c:pt idx="1">
                  <c:v>1000</c:v>
                </c:pt>
                <c:pt idx="2">
                  <c:v>2662.61</c:v>
                </c:pt>
                <c:pt idx="3">
                  <c:v>7200</c:v>
                </c:pt>
                <c:pt idx="4">
                  <c:v>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C-4C1E-863B-5A3E4CB5BE1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BA-43A4-98DC-F7575AE771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8BA-43A4-98DC-F7575AE771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8BA-43A4-98DC-F7575AE771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8BA-43A4-98DC-F7575AE771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8BA-43A4-98DC-F7575AE771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8BA-43A4-98DC-F7575AE771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5"/>
                <c:pt idx="0">
                  <c:v>Subv. Conseil Départ.84</c:v>
                </c:pt>
                <c:pt idx="1">
                  <c:v>Subv. Avignon</c:v>
                </c:pt>
                <c:pt idx="2">
                  <c:v>UNAFAM Nat. Rembnt Formations AP et TP</c:v>
                </c:pt>
                <c:pt idx="3">
                  <c:v>UNAFAM PACA Subv. ARS des GP</c:v>
                </c:pt>
                <c:pt idx="4">
                  <c:v>Qote part adhésions 2022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A2C-4C1E-863B-5A3E4CB5BE1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Produits 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8BA-43A4-98DC-F7575AE771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8BA-43A4-98DC-F7575AE771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8BA-43A4-98DC-F7575AE771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8BA-43A4-98DC-F7575AE771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8BA-43A4-98DC-F7575AE771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8BA-43A4-98DC-F7575AE771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5"/>
                <c:pt idx="0">
                  <c:v>Subv. Conseil Départ.84</c:v>
                </c:pt>
                <c:pt idx="1">
                  <c:v>Subv. Avignon</c:v>
                </c:pt>
                <c:pt idx="2">
                  <c:v>UNAFAM Nat. Rembnt Formations AP et TP</c:v>
                </c:pt>
                <c:pt idx="3">
                  <c:v>UNAFAM PACA Subv. ARS des GP</c:v>
                </c:pt>
                <c:pt idx="4">
                  <c:v>Qote part adhésions 2022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0.24</c:v>
                </c:pt>
                <c:pt idx="1">
                  <c:v>0.06</c:v>
                </c:pt>
                <c:pt idx="2">
                  <c:v>0.16</c:v>
                </c:pt>
                <c:pt idx="3">
                  <c:v>0.43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2C-4C1E-863B-5A3E4CB5BE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0.61209</cdr:x>
      <cdr:y>0</cdr:y>
    </cdr:from>
    <cdr:to>
      <cdr:x>0.83774</cdr:x>
      <cdr:y>0.0803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433708" y="-1092584"/>
          <a:ext cx="2003170" cy="462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2400" dirty="0"/>
        </a:p>
      </cdr:txBody>
    </cdr:sp>
  </cdr:relSizeAnchor>
  <cdr:relSizeAnchor xmlns:cdr="http://schemas.openxmlformats.org/drawingml/2006/chartDrawing">
    <cdr:from>
      <cdr:x>0.54697</cdr:x>
      <cdr:y>0.16521</cdr:y>
    </cdr:from>
    <cdr:to>
      <cdr:x>0.61351</cdr:x>
      <cdr:y>0.22675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DCF0E0F3-1BD9-1994-923F-1A01850918D2}"/>
            </a:ext>
          </a:extLst>
        </cdr:cNvPr>
        <cdr:cNvSpPr txBox="1"/>
      </cdr:nvSpPr>
      <cdr:spPr>
        <a:xfrm xmlns:a="http://schemas.openxmlformats.org/drawingml/2006/main">
          <a:off x="4712236" y="840677"/>
          <a:ext cx="573188" cy="31319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12%</a:t>
          </a:r>
        </a:p>
      </cdr:txBody>
    </cdr:sp>
  </cdr:relSizeAnchor>
  <cdr:relSizeAnchor xmlns:cdr="http://schemas.openxmlformats.org/drawingml/2006/chartDrawing">
    <cdr:from>
      <cdr:x>0.64601</cdr:x>
      <cdr:y>0.22823</cdr:y>
    </cdr:from>
    <cdr:to>
      <cdr:x>0.72108</cdr:x>
      <cdr:y>0.29751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95D83187-B786-97BC-1A14-552FA84F907A}"/>
            </a:ext>
          </a:extLst>
        </cdr:cNvPr>
        <cdr:cNvSpPr txBox="1"/>
      </cdr:nvSpPr>
      <cdr:spPr>
        <a:xfrm xmlns:a="http://schemas.openxmlformats.org/drawingml/2006/main">
          <a:off x="5565450" y="1161379"/>
          <a:ext cx="646760" cy="3525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1.3%</a:t>
          </a:r>
        </a:p>
      </cdr:txBody>
    </cdr:sp>
  </cdr:relSizeAnchor>
  <cdr:relSizeAnchor xmlns:cdr="http://schemas.openxmlformats.org/drawingml/2006/chartDrawing">
    <cdr:from>
      <cdr:x>0.6379</cdr:x>
      <cdr:y>0.64081</cdr:y>
    </cdr:from>
    <cdr:to>
      <cdr:x>0.70746</cdr:x>
      <cdr:y>0.70788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0FDC8BEC-90CE-C4D0-36E0-090F8FCB2737}"/>
            </a:ext>
          </a:extLst>
        </cdr:cNvPr>
        <cdr:cNvSpPr txBox="1"/>
      </cdr:nvSpPr>
      <cdr:spPr>
        <a:xfrm xmlns:a="http://schemas.openxmlformats.org/drawingml/2006/main">
          <a:off x="5495581" y="3260849"/>
          <a:ext cx="599253" cy="34129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41%</a:t>
          </a:r>
        </a:p>
      </cdr:txBody>
    </cdr:sp>
  </cdr:relSizeAnchor>
  <cdr:relSizeAnchor xmlns:cdr="http://schemas.openxmlformats.org/drawingml/2006/chartDrawing">
    <cdr:from>
      <cdr:x>0.37833</cdr:x>
      <cdr:y>0.74083</cdr:y>
    </cdr:from>
    <cdr:to>
      <cdr:x>0.43163</cdr:x>
      <cdr:y>0.80693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id="{FBB284CE-5DD0-2234-2642-857314766831}"/>
            </a:ext>
          </a:extLst>
        </cdr:cNvPr>
        <cdr:cNvSpPr txBox="1"/>
      </cdr:nvSpPr>
      <cdr:spPr>
        <a:xfrm xmlns:a="http://schemas.openxmlformats.org/drawingml/2006/main">
          <a:off x="3259356" y="3769815"/>
          <a:ext cx="459214" cy="33638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8%</a:t>
          </a:r>
        </a:p>
      </cdr:txBody>
    </cdr:sp>
  </cdr:relSizeAnchor>
  <cdr:relSizeAnchor xmlns:cdr="http://schemas.openxmlformats.org/drawingml/2006/chartDrawing">
    <cdr:from>
      <cdr:x>0.2979</cdr:x>
      <cdr:y>0.53807</cdr:y>
    </cdr:from>
    <cdr:to>
      <cdr:x>0.36471</cdr:x>
      <cdr:y>0.60445</cdr:y>
    </cdr:to>
    <cdr:sp macro="" textlink="">
      <cdr:nvSpPr>
        <cdr:cNvPr id="7" name="ZoneTexte 6">
          <a:extLst xmlns:a="http://schemas.openxmlformats.org/drawingml/2006/main">
            <a:ext uri="{FF2B5EF4-FFF2-40B4-BE49-F238E27FC236}">
              <a16:creationId xmlns:a16="http://schemas.microsoft.com/office/drawing/2014/main" id="{B32EB359-E83F-F3D0-281B-FA4F3A274735}"/>
            </a:ext>
          </a:extLst>
        </cdr:cNvPr>
        <cdr:cNvSpPr txBox="1"/>
      </cdr:nvSpPr>
      <cdr:spPr>
        <a:xfrm xmlns:a="http://schemas.openxmlformats.org/drawingml/2006/main">
          <a:off x="2566442" y="2738045"/>
          <a:ext cx="575590" cy="33780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18%</a:t>
          </a:r>
        </a:p>
      </cdr:txBody>
    </cdr:sp>
  </cdr:relSizeAnchor>
  <cdr:relSizeAnchor xmlns:cdr="http://schemas.openxmlformats.org/drawingml/2006/chartDrawing">
    <cdr:from>
      <cdr:x>0.32297</cdr:x>
      <cdr:y>0.28478</cdr:y>
    </cdr:from>
    <cdr:to>
      <cdr:x>0.38148</cdr:x>
      <cdr:y>0.35411</cdr:y>
    </cdr:to>
    <cdr:sp macro="" textlink="">
      <cdr:nvSpPr>
        <cdr:cNvPr id="8" name="ZoneTexte 7">
          <a:extLst xmlns:a="http://schemas.openxmlformats.org/drawingml/2006/main">
            <a:ext uri="{FF2B5EF4-FFF2-40B4-BE49-F238E27FC236}">
              <a16:creationId xmlns:a16="http://schemas.microsoft.com/office/drawing/2014/main" id="{6DB8A27F-D6A9-5C92-2633-7807A3D32485}"/>
            </a:ext>
          </a:extLst>
        </cdr:cNvPr>
        <cdr:cNvSpPr txBox="1"/>
      </cdr:nvSpPr>
      <cdr:spPr>
        <a:xfrm xmlns:a="http://schemas.openxmlformats.org/drawingml/2006/main">
          <a:off x="2782466" y="1449159"/>
          <a:ext cx="504056" cy="35278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8%</a:t>
          </a:r>
        </a:p>
      </cdr:txBody>
    </cdr:sp>
  </cdr:relSizeAnchor>
  <cdr:relSizeAnchor xmlns:cdr="http://schemas.openxmlformats.org/drawingml/2006/chartDrawing">
    <cdr:from>
      <cdr:x>0.41077</cdr:x>
      <cdr:y>0.12821</cdr:y>
    </cdr:from>
    <cdr:to>
      <cdr:x>0.47869</cdr:x>
      <cdr:y>0.19845</cdr:y>
    </cdr:to>
    <cdr:sp macro="" textlink="">
      <cdr:nvSpPr>
        <cdr:cNvPr id="9" name="ZoneTexte 8">
          <a:extLst xmlns:a="http://schemas.openxmlformats.org/drawingml/2006/main">
            <a:ext uri="{FF2B5EF4-FFF2-40B4-BE49-F238E27FC236}">
              <a16:creationId xmlns:a16="http://schemas.microsoft.com/office/drawing/2014/main" id="{D20138ED-924E-680C-5EAC-1B2992B86917}"/>
            </a:ext>
          </a:extLst>
        </cdr:cNvPr>
        <cdr:cNvSpPr txBox="1"/>
      </cdr:nvSpPr>
      <cdr:spPr>
        <a:xfrm xmlns:a="http://schemas.openxmlformats.org/drawingml/2006/main">
          <a:off x="3538830" y="652414"/>
          <a:ext cx="585148" cy="3574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11%</a:t>
          </a:r>
        </a:p>
      </cdr:txBody>
    </cdr:sp>
  </cdr:relSizeAnchor>
  <cdr:relSizeAnchor xmlns:cdr="http://schemas.openxmlformats.org/drawingml/2006/chartDrawing">
    <cdr:from>
      <cdr:x>0.02953</cdr:x>
      <cdr:y>0.03125</cdr:y>
    </cdr:from>
    <cdr:to>
      <cdr:x>0.13254</cdr:x>
      <cdr:y>0.19001</cdr:y>
    </cdr:to>
    <cdr:sp macro="" textlink="">
      <cdr:nvSpPr>
        <cdr:cNvPr id="10" name="ZoneTexte 9">
          <a:extLst xmlns:a="http://schemas.openxmlformats.org/drawingml/2006/main">
            <a:ext uri="{FF2B5EF4-FFF2-40B4-BE49-F238E27FC236}">
              <a16:creationId xmlns:a16="http://schemas.microsoft.com/office/drawing/2014/main" id="{F031D460-2636-FE1F-F696-129B176DE145}"/>
            </a:ext>
          </a:extLst>
        </cdr:cNvPr>
        <cdr:cNvSpPr txBox="1"/>
      </cdr:nvSpPr>
      <cdr:spPr>
        <a:xfrm xmlns:a="http://schemas.openxmlformats.org/drawingml/2006/main">
          <a:off x="262186" y="1799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0.83257</cdr:x>
      <cdr:y>0.26917</cdr:y>
    </cdr:from>
    <cdr:to>
      <cdr:x>0.88935</cdr:x>
      <cdr:y>0.28167</cdr:y>
    </cdr:to>
    <cdr:sp macro="" textlink="">
      <cdr:nvSpPr>
        <cdr:cNvPr id="11" name="ZoneTexte 10">
          <a:extLst xmlns:a="http://schemas.openxmlformats.org/drawingml/2006/main">
            <a:ext uri="{FF2B5EF4-FFF2-40B4-BE49-F238E27FC236}">
              <a16:creationId xmlns:a16="http://schemas.microsoft.com/office/drawing/2014/main" id="{8A225ECE-8E4E-F846-223F-3034782720F1}"/>
            </a:ext>
          </a:extLst>
        </cdr:cNvPr>
        <cdr:cNvSpPr txBox="1"/>
      </cdr:nvSpPr>
      <cdr:spPr>
        <a:xfrm xmlns:a="http://schemas.openxmlformats.org/drawingml/2006/main">
          <a:off x="7390978" y="1550251"/>
          <a:ext cx="504056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0.65138</cdr:x>
      <cdr:y>0.50162</cdr:y>
    </cdr:from>
    <cdr:to>
      <cdr:x>0.70642</cdr:x>
      <cdr:y>0.5433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6591847-6ABF-BB2A-945A-35F64178D667}"/>
            </a:ext>
          </a:extLst>
        </cdr:cNvPr>
        <cdr:cNvSpPr txBox="1"/>
      </cdr:nvSpPr>
      <cdr:spPr>
        <a:xfrm xmlns:a="http://schemas.openxmlformats.org/drawingml/2006/main" flipV="1">
          <a:off x="5112568" y="2579902"/>
          <a:ext cx="432048" cy="2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0.6789</cdr:x>
      <cdr:y>0.5153</cdr:y>
    </cdr:from>
    <cdr:to>
      <cdr:x>0.75229</cdr:x>
      <cdr:y>0.58711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F1663917-F4DF-7867-8AEC-2E76D5A3D48E}"/>
            </a:ext>
          </a:extLst>
        </cdr:cNvPr>
        <cdr:cNvSpPr txBox="1"/>
      </cdr:nvSpPr>
      <cdr:spPr>
        <a:xfrm xmlns:a="http://schemas.openxmlformats.org/drawingml/2006/main">
          <a:off x="5328592" y="2650289"/>
          <a:ext cx="576064" cy="369332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6%</a:t>
          </a:r>
        </a:p>
      </cdr:txBody>
    </cdr:sp>
  </cdr:relSizeAnchor>
  <cdr:relSizeAnchor xmlns:cdr="http://schemas.openxmlformats.org/drawingml/2006/chartDrawing">
    <cdr:from>
      <cdr:x>0.5912</cdr:x>
      <cdr:y>0.64131</cdr:y>
    </cdr:from>
    <cdr:to>
      <cdr:x>0.65138</cdr:x>
      <cdr:y>0.71312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4D448F9A-716E-0943-A102-364EFB076F8A}"/>
            </a:ext>
          </a:extLst>
        </cdr:cNvPr>
        <cdr:cNvSpPr txBox="1"/>
      </cdr:nvSpPr>
      <cdr:spPr>
        <a:xfrm xmlns:a="http://schemas.openxmlformats.org/drawingml/2006/main">
          <a:off x="4640237" y="3298361"/>
          <a:ext cx="4723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0.6422</cdr:x>
      <cdr:y>0.71131</cdr:y>
    </cdr:from>
    <cdr:to>
      <cdr:x>0.7587</cdr:x>
      <cdr:y>0.8891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93AA4323-CBFD-3205-C9D1-7DC368EFEC32}"/>
            </a:ext>
          </a:extLst>
        </cdr:cNvPr>
        <cdr:cNvSpPr txBox="1"/>
      </cdr:nvSpPr>
      <cdr:spPr>
        <a:xfrm xmlns:a="http://schemas.openxmlformats.org/drawingml/2006/main">
          <a:off x="5040560" y="3658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0.58578</cdr:x>
      <cdr:y>0.66931</cdr:y>
    </cdr:from>
    <cdr:to>
      <cdr:x>0.67281</cdr:x>
      <cdr:y>0.74112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id="{8964D973-422B-2558-D578-4A56DA126A2D}"/>
            </a:ext>
          </a:extLst>
        </cdr:cNvPr>
        <cdr:cNvSpPr txBox="1"/>
      </cdr:nvSpPr>
      <cdr:spPr>
        <a:xfrm xmlns:a="http://schemas.openxmlformats.org/drawingml/2006/main">
          <a:off x="4597736" y="3442377"/>
          <a:ext cx="683057" cy="369332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16%</a:t>
          </a:r>
        </a:p>
      </cdr:txBody>
    </cdr:sp>
  </cdr:relSizeAnchor>
  <cdr:relSizeAnchor xmlns:cdr="http://schemas.openxmlformats.org/drawingml/2006/chartDrawing">
    <cdr:from>
      <cdr:x>0.33945</cdr:x>
      <cdr:y>0.5713</cdr:y>
    </cdr:from>
    <cdr:to>
      <cdr:x>0.45595</cdr:x>
      <cdr:y>0.74909</cdr:y>
    </cdr:to>
    <cdr:sp macro="" textlink="">
      <cdr:nvSpPr>
        <cdr:cNvPr id="7" name="ZoneTexte 6">
          <a:extLst xmlns:a="http://schemas.openxmlformats.org/drawingml/2006/main">
            <a:ext uri="{FF2B5EF4-FFF2-40B4-BE49-F238E27FC236}">
              <a16:creationId xmlns:a16="http://schemas.microsoft.com/office/drawing/2014/main" id="{28B2B177-EEF7-06FD-0AB1-04BA0E6C9F7A}"/>
            </a:ext>
          </a:extLst>
        </cdr:cNvPr>
        <cdr:cNvSpPr txBox="1"/>
      </cdr:nvSpPr>
      <cdr:spPr>
        <a:xfrm xmlns:a="http://schemas.openxmlformats.org/drawingml/2006/main">
          <a:off x="2664296" y="29383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0.33028</cdr:x>
      <cdr:y>0.5573</cdr:y>
    </cdr:from>
    <cdr:to>
      <cdr:x>0.40367</cdr:x>
      <cdr:y>0.66931</cdr:y>
    </cdr:to>
    <cdr:sp macro="" textlink="">
      <cdr:nvSpPr>
        <cdr:cNvPr id="8" name="ZoneTexte 7">
          <a:extLst xmlns:a="http://schemas.openxmlformats.org/drawingml/2006/main">
            <a:ext uri="{FF2B5EF4-FFF2-40B4-BE49-F238E27FC236}">
              <a16:creationId xmlns:a16="http://schemas.microsoft.com/office/drawing/2014/main" id="{A0C4879D-FE78-1918-BA93-FFB96DC0E9A7}"/>
            </a:ext>
          </a:extLst>
        </cdr:cNvPr>
        <cdr:cNvSpPr txBox="1"/>
      </cdr:nvSpPr>
      <cdr:spPr>
        <a:xfrm xmlns:a="http://schemas.openxmlformats.org/drawingml/2006/main">
          <a:off x="2592288" y="2866313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0.29358</cdr:x>
      <cdr:y>0.53879</cdr:y>
    </cdr:from>
    <cdr:to>
      <cdr:x>0.37615</cdr:x>
      <cdr:y>0.60879</cdr:y>
    </cdr:to>
    <cdr:sp macro="" textlink="">
      <cdr:nvSpPr>
        <cdr:cNvPr id="9" name="ZoneTexte 8">
          <a:extLst xmlns:a="http://schemas.openxmlformats.org/drawingml/2006/main">
            <a:ext uri="{FF2B5EF4-FFF2-40B4-BE49-F238E27FC236}">
              <a16:creationId xmlns:a16="http://schemas.microsoft.com/office/drawing/2014/main" id="{0558B1D1-1870-3F79-BE39-6F93B2CEBE9B}"/>
            </a:ext>
          </a:extLst>
        </cdr:cNvPr>
        <cdr:cNvSpPr txBox="1"/>
      </cdr:nvSpPr>
      <cdr:spPr>
        <a:xfrm xmlns:a="http://schemas.openxmlformats.org/drawingml/2006/main">
          <a:off x="2304256" y="2771076"/>
          <a:ext cx="648072" cy="360040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43%</a:t>
          </a:r>
        </a:p>
      </cdr:txBody>
    </cdr:sp>
  </cdr:relSizeAnchor>
  <cdr:relSizeAnchor xmlns:cdr="http://schemas.openxmlformats.org/drawingml/2006/chartDrawing">
    <cdr:from>
      <cdr:x>0.40367</cdr:x>
      <cdr:y>0.15146</cdr:y>
    </cdr:from>
    <cdr:to>
      <cdr:x>0.47706</cdr:x>
      <cdr:y>0.22327</cdr:y>
    </cdr:to>
    <cdr:sp macro="" textlink="">
      <cdr:nvSpPr>
        <cdr:cNvPr id="10" name="ZoneTexte 9">
          <a:extLst xmlns:a="http://schemas.openxmlformats.org/drawingml/2006/main">
            <a:ext uri="{FF2B5EF4-FFF2-40B4-BE49-F238E27FC236}">
              <a16:creationId xmlns:a16="http://schemas.microsoft.com/office/drawing/2014/main" id="{BE5A64BD-40A9-0663-6325-87CCB7E6D094}"/>
            </a:ext>
          </a:extLst>
        </cdr:cNvPr>
        <cdr:cNvSpPr txBox="1"/>
      </cdr:nvSpPr>
      <cdr:spPr>
        <a:xfrm xmlns:a="http://schemas.openxmlformats.org/drawingml/2006/main">
          <a:off x="3168352" y="778987"/>
          <a:ext cx="576064" cy="369332"/>
        </a:xfrm>
        <a:prstGeom xmlns:a="http://schemas.openxmlformats.org/drawingml/2006/main" prst="rect">
          <a:avLst/>
        </a:prstGeom>
        <a:solidFill xmlns:a="http://schemas.openxmlformats.org/drawingml/2006/main">
          <a:prstClr val="white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>
            <a:extLst>
              <a:ext uri="{FF2B5EF4-FFF2-40B4-BE49-F238E27FC236}">
                <a16:creationId xmlns:a16="http://schemas.microsoft.com/office/drawing/2014/main" id="{64ABFC4A-72DE-7D62-8F91-FA8AD9D4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03A26683-A6C3-4DA0-BD48-6B19A339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144FA4-56D1-584D-CF1C-26B8EB8EC52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B973F6C8-0D22-9372-399B-55F2B0FE1C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29B4F09-D2FD-A3CA-8139-ED077C4C427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FD353B9F-EEC4-DFEB-DB02-0E02566A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E6E0A3A-64CD-365D-DB0B-409A6AE6F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4325B31-6634-4C75-8637-5504A96112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238BA69-6B32-A87A-7FA7-10F8AB5D3A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7DFE3A-57EA-4542-98FD-24435D36E2D0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B682D2FD-D3E2-36E9-1633-65387EE0A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91B9365-9A9E-28DD-5007-FBBDCA191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E4857D6-773E-30E5-3EC1-EA6581B952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EA20CD-1C33-43A7-A3E2-6786B17390B3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A15BCE1C-ED55-77B9-B43F-C24C9AF5C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D29C700-FEC2-A903-C568-76CFBE1F5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99B2E88E-619E-4A0C-B184-85450B477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notes 2">
            <a:extLst>
              <a:ext uri="{FF2B5EF4-FFF2-40B4-BE49-F238E27FC236}">
                <a16:creationId xmlns:a16="http://schemas.microsoft.com/office/drawing/2014/main" id="{4D0C5599-9993-3581-E1E9-16B5F5FB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FEB1CFA5-3B1C-A86D-87E3-725E473AEEB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44CE7-0F3F-4602-BFF7-753775703581}" type="slidenum">
              <a:rPr lang="fr-FR" altLang="fr-FR" smtClean="0">
                <a:latin typeface="Arial" panose="020B0604020202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E9170B4-CF3E-2F3C-00BA-596C0B34CA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4E1020-C3C6-4364-89BF-6640168352D9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85B8C240-EFF4-7808-0F30-35694696A4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0CB186F8-3457-05C7-8EA8-E83295899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80C384B-180A-9C85-AFCE-6AD0551B1E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4CB8D-C8AE-4225-B139-43A72F5D0BC1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1A44C377-3445-039E-5059-3B2B34DE4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DA4B0DC-AB94-69D3-871A-73CF02661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3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5015321-F57D-8E01-DC6E-1958D6301E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1E553A-4DE6-4C09-84C1-91F755F7E3A1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2C431E4F-96FB-14B7-28BE-0569C2ADC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9D54E0AF-9FA8-DC3E-ADC4-648A8C4BE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C1BAFCFB-D920-4D8A-BF0E-155CCA96E126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5C650CBA-DB8A-DEC2-97AE-80239ADC6DD5}"/>
                </a:ext>
              </a:extLst>
            </p:cNvPr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B2F09853-CD82-712F-58FD-6BEEA1087C75}"/>
                </a:ext>
              </a:extLst>
            </p:cNvPr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>
              <a:extLst>
                <a:ext uri="{FF2B5EF4-FFF2-40B4-BE49-F238E27FC236}">
                  <a16:creationId xmlns:a16="http://schemas.microsoft.com/office/drawing/2014/main" id="{3A3A8CAE-E73C-5CA7-85B6-9D2430C5E13D}"/>
                </a:ext>
              </a:extLst>
            </p:cNvPr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18DF4D67-B2C1-2A4E-AF8A-3E966B35884C}"/>
                </a:ext>
              </a:extLst>
            </p:cNvPr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8AD7650E-00E8-817D-0EFF-94964CC6F1F4}"/>
                </a:ext>
              </a:extLst>
            </p:cNvPr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482FE1A-68A5-71C6-73A1-31A8685C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B61BB2B-EB3F-C47D-901F-1BF40706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BBB21C-5590-6BA4-31FF-9F74DE47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2FCF-7BCE-4C30-9C65-B3B6C4455B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02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4251EC-17F6-4295-0395-6E81431165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BDB787-F9A2-EADD-EA98-247F9B46C5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0AFD99-DFA3-BC79-435E-EEA539B9E3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264D-A1D6-455C-AE94-48212672E5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7399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1BAB-BDAE-1EFA-6123-A0E2CAA4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12D4-02A0-27E0-AB86-EB8F5FE7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75D2A-8251-F668-ECC4-44319359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1B34-FE11-4CBC-A595-2635F31494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55509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C5DCF333-689A-A010-63DF-047A3D9D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80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D90EB14-AA36-FB79-A0B1-63B47052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fr-FR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92E2F7-FD2A-B41E-9437-22ACBB3404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171BB7-899E-90B8-4A4C-89747EF8B0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C1118D-1FA8-BA45-9849-E6391B4303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E0E0-E2C7-403D-AE69-D83D713985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28731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FD071-C2FC-CE2A-BB84-ED0BBE30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4DFB-BC4C-AB97-5B09-5C4BD25F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0E47-1AA3-7F8B-3E91-7A3E05E3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1AFB-B995-44BB-B8D3-3A79069640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14998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4B837B40-A4C5-95FD-DE65-FA58A469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80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CCBA1C3A-9EAE-1B31-C7EF-F2E0A3A2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fr-FR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0C9E30-214E-B69C-C573-64661B1EA3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648028-0E3E-7827-163D-7B4E57B43E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7BE808-8613-5858-E767-589D53DDAC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3438-AB56-43E0-8495-1547169B98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81050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1F62-3CA1-0356-04DB-3F3F2B588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A8A31-13A8-466D-1F8D-E8A8B92D2D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DCC5-1622-BF1D-21C4-9323ED152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DA86-20E5-476B-B9A7-5C1DEA27AC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69467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FDFAE-8B94-0AB3-4E52-78EC1653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D9EC-A7BA-B878-2DCF-9AB1EAF5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F842-765E-8554-9C6B-3B1091EB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3CA2-738E-48B7-A34A-22282611B3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948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1039B-4EAB-AFE3-06AC-027FF05B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4F95-1536-4873-D7CA-C204D1AC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D5EF-DD19-DC54-A679-7EDD01BC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2693-05E8-4385-AE41-2E5CFC6E4A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72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87F2-38A4-11F5-A62A-1C4E1CA8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6E5CA-A49F-ACBA-E277-ABEBB896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2306-70C4-4A92-08F9-B8894511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5F5E-B329-4266-A4CC-53DACAEA1D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354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0C4DB-21F9-3DEB-D864-CBE83BC2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3E03-90F3-43A8-DCA8-174B3417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2309B-AB08-B7CE-04BB-7E4A725D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3986-6B16-4486-BC6C-B9A804D924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73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FA22-DAA6-4E97-E23A-25137F5F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EEDBA-432F-76D4-5067-14B6EE72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96B8-B181-8082-5235-D2DE0CFC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CAD4-4D07-43C2-B0FA-0359F8885C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2375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C8B8D-04F9-4552-5D48-6EFEADC0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D9A5-6ABA-0209-ED05-CFBF5275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64032-52C2-C4BD-7A67-5FC5B42C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484E-F9F6-4DBD-9126-4960FA7C5A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092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CA44B6-B8EE-0FA1-9744-81D7D6F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4AF4B5-EDBE-5B52-D7C1-E085896F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3692E7-C6C9-94EF-B27D-5D13860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D7A-DD9A-45D4-9BC9-8CD381FC2E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72579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ate-V2-SD-compPhotoInset.png">
            <a:extLst>
              <a:ext uri="{FF2B5EF4-FFF2-40B4-BE49-F238E27FC236}">
                <a16:creationId xmlns:a16="http://schemas.microsoft.com/office/drawing/2014/main" id="{4A0BBEFA-9ACC-E007-8666-EB8C6777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late-V2-SD-compPhotoInset.png">
            <a:extLst>
              <a:ext uri="{FF2B5EF4-FFF2-40B4-BE49-F238E27FC236}">
                <a16:creationId xmlns:a16="http://schemas.microsoft.com/office/drawing/2014/main" id="{8F914ACA-5DAA-70AF-A915-5D4B564D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17E9D9F6-41F7-570D-BBA8-2B15ECF3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7B477DB8-2B60-7EC7-F5BB-60C0637B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F6BCFE6-FFCA-DB89-FC6E-4068629B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A97D-86E7-412D-BCB0-AA9E62D2B5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0694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F29D38-5710-8A31-2EE8-D88A10AB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EF5E2D-80D9-AF91-612F-A80A59BE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8C93E2-5E9F-F44F-90FD-8C2D134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9FDB-91C1-49D6-A12D-B985D4259F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920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106D48-AEB8-DCE7-891C-B218D8EC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AA5EB2-6328-DD35-4711-296D0ADA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CFAD0C-59E7-75A4-E1E2-126B2D69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AA9E-86F1-453C-956F-2B6A2DB8C6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952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0689A1-E79C-251D-C209-BEC3F087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3D52DA-592F-9678-151C-7DB1FAE1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091AE8-1007-278A-2AB7-E9AB9711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514C-12DE-4D76-B63D-4A215AFE59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031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late-V2-SD-vertPhotoInset.png">
            <a:extLst>
              <a:ext uri="{FF2B5EF4-FFF2-40B4-BE49-F238E27FC236}">
                <a16:creationId xmlns:a16="http://schemas.microsoft.com/office/drawing/2014/main" id="{3D72DC76-3D5A-ECEE-22E7-70B874AC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8C5D416-FC97-DB0C-C61A-00B08F1C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5237F6-4BE0-2650-CE8D-19E59BD8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365DE5-EDD9-1C51-170F-A724E2D4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7A91-72EE-4B76-B76B-AC47026207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369090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te-V2-SD-panoPhotoInset.png">
            <a:extLst>
              <a:ext uri="{FF2B5EF4-FFF2-40B4-BE49-F238E27FC236}">
                <a16:creationId xmlns:a16="http://schemas.microsoft.com/office/drawing/2014/main" id="{E2462EDB-05F3-88CB-78A3-AD3A16F0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C8FC322-D9A8-B9B9-8D02-C63B92C2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3A262A-E625-06FE-DE9A-82975192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0C38E69-D7A8-3A98-6C4A-D34B53BC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2A48-111C-435B-A265-72FC8D4160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522818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214DC8-23AD-B41B-55ED-00736641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8DEFC-218E-BA9E-5116-2C65E991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DDFAB-CBAA-28B9-8218-3375026D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AAC2-EA77-4B52-A116-3BCC2B5FBE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717665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6C86AF6F-A643-4E81-C24F-FA3CF98EE5D5}"/>
              </a:ext>
            </a:extLst>
          </p:cNvPr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204F6C9-14DE-36D9-2ADC-DF0F1CD05F0E}"/>
              </a:ext>
            </a:extLst>
          </p:cNvPr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639B885-305D-11CF-4763-CE55626244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3AD3DC3-D418-F4DC-2CD2-8C0F149775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E02DDE-BC80-C1E0-C7E9-2A7AE49075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95EF-2BF9-4CB1-9D64-92144E830C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38151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5B21C-513C-A2DF-0A1C-5C72BBD2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75515-1554-5919-BD8A-B5A78909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8FA29-B4E0-C09E-3DB2-84E2D5A6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4010-BEFA-4807-9D24-E9148330F0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1411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3CCF40-BB3F-FE09-B61C-D4B49F94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374C-2B19-BAE0-3F41-2EAD2DAC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DAD3-2F53-0A7F-38A2-DE25F852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53CF-3946-46B4-9D0D-431971F57A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00244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9B99C6-845E-974D-FC8E-20D08D9C9CB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546442-33B6-EF17-0A5B-20CFB3B92B0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C8F997-335E-638B-8ACD-D6241EFAD5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07C1-0B37-4EA4-B346-235134082F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057941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ate-V2-SD-3colPhotoInset.png">
            <a:extLst>
              <a:ext uri="{FF2B5EF4-FFF2-40B4-BE49-F238E27FC236}">
                <a16:creationId xmlns:a16="http://schemas.microsoft.com/office/drawing/2014/main" id="{321FFAE2-26A2-10E0-9A83-EB8D248B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" descr="Slate-V2-SD-3colPhotoInset.png">
            <a:extLst>
              <a:ext uri="{FF2B5EF4-FFF2-40B4-BE49-F238E27FC236}">
                <a16:creationId xmlns:a16="http://schemas.microsoft.com/office/drawing/2014/main" id="{C5AEBA7C-619B-4E88-D927-736E4B68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 descr="Slate-V2-SD-3colPhotoInset.png">
            <a:extLst>
              <a:ext uri="{FF2B5EF4-FFF2-40B4-BE49-F238E27FC236}">
                <a16:creationId xmlns:a16="http://schemas.microsoft.com/office/drawing/2014/main" id="{195C33C1-9D94-4AE4-162A-31A89B24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EFF8A1C-DE91-B73E-CD9C-395AAE79DA4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F420C8C-C5D8-3E24-48FB-2C322D797D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ECF4E07-7FE5-F1A2-F460-318F84E2A1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6982-ED94-4E7C-B5E7-DEAA3733D2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987612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776B8-C543-0803-1D09-D47B9580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1FD9A-A018-F3B0-C025-49211D63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59A8-73E1-4699-B218-7B04B7CB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67C3-992C-4AF0-88E5-79EDEE0C32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576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9154-6F06-5CC4-EE11-74919AFB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DC48-CEBB-DB3A-6862-D5533170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928E-4185-0937-3FD2-3C6FBB3A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5250-98FF-4151-AADA-75381792DA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9201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4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9E85A7-8F96-F80E-E943-572F998DA1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58E5AF-2313-148B-41EB-96DAB98C8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ED8E96-EA91-1B45-7E4E-F7EEAFF469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9AB9-24A2-4B06-972E-DED21EBA2E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9024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16A726-E612-7BB6-A2EA-02A0FCF0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76509A-90D0-88C4-C438-922CB1EA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DD0E1D-CBAF-9D0C-77F6-CF4957FC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DFA0-DBF8-47DE-B5FC-5181EEB49F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446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FFDB11-2BA7-FF7E-1DB5-BADF76B2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9CAA08-5131-36EB-50CA-3C9F9AA9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E40037-FFD1-1E7D-06F5-F58D6243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441A-6D68-4D7C-A2A1-D4EE33A552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18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FA152C-550F-09C6-0945-411FE5A1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319897-3EEE-AD9D-99C5-6B702E5B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203346-F4D7-0537-2E96-C9C39DAA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7FEE-A1F6-47F6-B3B7-906D995778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12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CB377-3505-9F86-A65E-627DA15F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03101E-DA2D-CB71-F7FC-0FED1799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F894C-7EDF-B01C-C59E-9EC1307B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11F9-F9A6-4505-B285-BC1247452E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73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BBE426-AEF4-AC9D-43CE-2478585494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CB84-868D-3DF7-C981-FF0DF47923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7458A-AE29-978B-5B22-882207FC7A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12B1-4DA3-434F-B245-E510CB6350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41739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7E8715C-5BD3-D924-71BC-552E54C28501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CEB1537-63BF-A455-BE9D-056044B473F5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DC5131-ABE1-A02A-CDF0-32B220CF258C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B10CE0-255B-854F-3CFE-26041FC59B9F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F4D4E7-F8CA-5082-F795-8459FC95A8CF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D236A5-F852-E869-6C9E-D8499806F4C4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FA61A-DEBF-48C0-50E6-B1BDAF28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CB20040-AA0A-04D2-A210-2F2A0FA54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0C9E-37AC-44F0-E243-CD06FB470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ADAD-C0EC-F3CD-2CE7-C480B5883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4D2B-EEEA-F1B7-DD70-838E2AE0F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0DC52B9-E764-461A-A49D-C2AE89291D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02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  <p:sldLayoutId id="2147484903" r:id="rId12"/>
    <p:sldLayoutId id="2147484886" r:id="rId13"/>
    <p:sldLayoutId id="2147484904" r:id="rId14"/>
    <p:sldLayoutId id="2147484887" r:id="rId15"/>
    <p:sldLayoutId id="2147484888" r:id="rId16"/>
    <p:sldLayoutId id="2147484889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5D74D-FFAB-CEB4-8F02-08736714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753C-236C-1410-E32E-97567C41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9508-F445-BEB2-3797-66E5D3A1F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26/10/11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B4E5-FC11-ABBD-2ED9-E09D1DE6F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23944-480B-2C9E-67F1-77CE5C17B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BC2ECDB-5B9B-4CCA-B81C-5949657D17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905" r:id="rId5"/>
    <p:sldLayoutId id="2147484894" r:id="rId6"/>
    <p:sldLayoutId id="2147484895" r:id="rId7"/>
    <p:sldLayoutId id="2147484896" r:id="rId8"/>
    <p:sldLayoutId id="2147484906" r:id="rId9"/>
    <p:sldLayoutId id="2147484907" r:id="rId10"/>
    <p:sldLayoutId id="2147484897" r:id="rId11"/>
    <p:sldLayoutId id="2147484908" r:id="rId12"/>
    <p:sldLayoutId id="2147484898" r:id="rId13"/>
    <p:sldLayoutId id="2147484899" r:id="rId14"/>
    <p:sldLayoutId id="2147484909" r:id="rId15"/>
    <p:sldLayoutId id="2147484900" r:id="rId16"/>
    <p:sldLayoutId id="2147484901" r:id="rId17"/>
    <p:sldLayoutId id="2147484910" r:id="rId18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890194A7-C24E-964C-EA30-7602593BA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2600"/>
            <a:ext cx="9144000" cy="220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nion </a:t>
            </a:r>
            <a:r>
              <a:rPr lang="fr-FR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</a:t>
            </a:r>
            <a:r>
              <a:rPr lang="fr-F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tionale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amilles et </a:t>
            </a: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 de </a:t>
            </a: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alades et/ou handicapés psychiques</a:t>
            </a:r>
            <a:br>
              <a:rPr lang="fr-FR" sz="2000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7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Délégation vauclusienne 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-</a:t>
            </a: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F50D0A86-ECAC-41C6-EFE4-DBEC5E58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2605087"/>
            <a:ext cx="1800000" cy="583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2" name="Rectangle 5">
            <a:extLst>
              <a:ext uri="{FF2B5EF4-FFF2-40B4-BE49-F238E27FC236}">
                <a16:creationId xmlns:a16="http://schemas.microsoft.com/office/drawing/2014/main" id="{4870C5F8-A8A2-38F7-05C6-16F934D4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Calisto MT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745D5-5002-2144-CFA1-3C1D25C59716}"/>
              </a:ext>
            </a:extLst>
          </p:cNvPr>
          <p:cNvSpPr/>
          <p:nvPr/>
        </p:nvSpPr>
        <p:spPr>
          <a:xfrm>
            <a:off x="761908" y="3824582"/>
            <a:ext cx="1800200" cy="4320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b="1" dirty="0">
                <a:latin typeface="Comic Sans MS" pitchFamily="66" charset="0"/>
              </a:rPr>
              <a:t>Avignon</a:t>
            </a:r>
          </a:p>
        </p:txBody>
      </p:sp>
      <p:pic>
        <p:nvPicPr>
          <p:cNvPr id="12296" name="Picture 10">
            <a:extLst>
              <a:ext uri="{FF2B5EF4-FFF2-40B4-BE49-F238E27FC236}">
                <a16:creationId xmlns:a16="http://schemas.microsoft.com/office/drawing/2014/main" id="{E2F986D4-98B4-9A18-342F-876335C3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4813300" cy="33940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Unafam\Architecture PBG\Regional\PACA\ARS_Paca_LOGO_CMJN_300dpi.jpg">
            <a:extLst>
              <a:ext uri="{FF2B5EF4-FFF2-40B4-BE49-F238E27FC236}">
                <a16:creationId xmlns:a16="http://schemas.microsoft.com/office/drawing/2014/main" id="{1BBBB3C4-8B5A-F2F1-66DD-24E46767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908720"/>
            <a:ext cx="1800000" cy="10395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>
            <a:extLst>
              <a:ext uri="{FF2B5EF4-FFF2-40B4-BE49-F238E27FC236}">
                <a16:creationId xmlns:a16="http://schemas.microsoft.com/office/drawing/2014/main" id="{F75FE4CF-35B2-DDFA-3879-0B1C5029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1">
            <a:extLst>
              <a:ext uri="{FF2B5EF4-FFF2-40B4-BE49-F238E27FC236}">
                <a16:creationId xmlns:a16="http://schemas.microsoft.com/office/drawing/2014/main" id="{2E62CC6E-151E-4065-EB6F-A5C5EF68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Organisation de la DD et référents </a:t>
            </a:r>
            <a:r>
              <a:rPr lang="fr-FR" altLang="fr-FR" sz="1400" b="1">
                <a:solidFill>
                  <a:srgbClr val="FFFF00"/>
                </a:solidFill>
                <a:latin typeface="Comic Sans MS" panose="030F0702030302020204" pitchFamily="66" charset="0"/>
              </a:rPr>
              <a:t>2/3</a:t>
            </a:r>
            <a:endParaRPr lang="fr-FR" altLang="fr-FR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8945EB34-688D-0837-DF4F-19C19848AC20}"/>
              </a:ext>
            </a:extLst>
          </p:cNvPr>
          <p:cNvSpPr/>
          <p:nvPr/>
        </p:nvSpPr>
        <p:spPr>
          <a:xfrm>
            <a:off x="213716" y="908720"/>
            <a:ext cx="8716568" cy="583264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GEM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Partage, Carpentras		Véronique JACQUES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Mordicus, Apt 		Jacques JEDRYSZEK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 err="1">
                <a:solidFill>
                  <a:srgbClr val="FFFF00"/>
                </a:solidFill>
                <a:latin typeface="Comic Sans MS" pitchFamily="66" charset="0"/>
              </a:rPr>
              <a:t>Rev’la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, L’Isle-sur-la-Sorgue		Maryse GARNIER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Les vies denses, Avignon		Jean François MARIN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Valréas, (en cours)</a:t>
            </a:r>
            <a:r>
              <a:rPr lang="fr-FR" sz="2000" b="1" dirty="0"/>
              <a:t> 		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Jean DITTA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MDPH (CDAPH)	</a:t>
            </a:r>
            <a:r>
              <a:rPr lang="fr-FR" sz="2000" b="1" dirty="0"/>
              <a:t> 	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Gérard LANGOUREAUX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Jean François MARIN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Marie Jo CALLIES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Henri CREPET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CLSM, SISM		Evelyne FERRAND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Christine MARIN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Marie Jo CALLIES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Martine DESBUQUOIS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</p:txBody>
      </p:sp>
      <p:sp>
        <p:nvSpPr>
          <p:cNvPr id="23559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D8191C44-ECFA-9A86-A2C1-943713442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>
            <a:extLst>
              <a:ext uri="{FF2B5EF4-FFF2-40B4-BE49-F238E27FC236}">
                <a16:creationId xmlns:a16="http://schemas.microsoft.com/office/drawing/2014/main" id="{8427E45B-E05A-3AFA-6275-DFC8E198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1">
            <a:extLst>
              <a:ext uri="{FF2B5EF4-FFF2-40B4-BE49-F238E27FC236}">
                <a16:creationId xmlns:a16="http://schemas.microsoft.com/office/drawing/2014/main" id="{AC2E5A65-752F-3ACA-B5B1-CD868202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Organisation de la DD et référents </a:t>
            </a:r>
            <a:r>
              <a:rPr lang="fr-FR" altLang="fr-FR" sz="1400" b="1">
                <a:solidFill>
                  <a:srgbClr val="FFFF00"/>
                </a:solidFill>
                <a:latin typeface="Comic Sans MS" panose="030F0702030302020204" pitchFamily="66" charset="0"/>
              </a:rPr>
              <a:t>3/3</a:t>
            </a:r>
            <a:endParaRPr lang="fr-FR" altLang="fr-FR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B3D8690C-5F23-A84B-DE9B-21DA3DC1A6E1}"/>
              </a:ext>
            </a:extLst>
          </p:cNvPr>
          <p:cNvSpPr/>
          <p:nvPr/>
        </p:nvSpPr>
        <p:spPr>
          <a:xfrm>
            <a:off x="224829" y="692150"/>
            <a:ext cx="8716568" cy="561717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endParaRPr lang="fr-FR" sz="2000" b="1" dirty="0">
              <a:solidFill>
                <a:srgbClr val="FFFF00"/>
              </a:solidFill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Formations, informations		Evelyne FERRAND, (ateliers prospects,		Jean Louis DESCHAMPS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troubles psy, juridiques,		Jean François MARIN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sensibilisation,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formation bénévoles)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</a:t>
            </a:r>
            <a:b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Communication		Evelyne FERRAND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(Flyers, site, Brèves, 		Henri CREPET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Bibliothèque)		Marie Jo CALLIES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Maryse GARNIER			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Référent Juridique                  Jean-Louis DESCHAMPS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4583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131105C0-452D-A2A7-1BAF-1F12E1FB6F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>
            <a:extLst>
              <a:ext uri="{FF2B5EF4-FFF2-40B4-BE49-F238E27FC236}">
                <a16:creationId xmlns:a16="http://schemas.microsoft.com/office/drawing/2014/main" id="{A4D0407D-ECCD-6594-FB96-48C128C3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1">
            <a:extLst>
              <a:ext uri="{FF2B5EF4-FFF2-40B4-BE49-F238E27FC236}">
                <a16:creationId xmlns:a16="http://schemas.microsoft.com/office/drawing/2014/main" id="{015DAAF6-8A79-EF85-C9F8-860C088C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46075"/>
            <a:ext cx="66246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36575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Mandats de représentation</a:t>
            </a:r>
            <a:r>
              <a:rPr lang="fr-FR" altLang="fr-FR" sz="28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380B9378-22AE-D36A-6CCD-4798289D7BD3}"/>
              </a:ext>
            </a:extLst>
          </p:cNvPr>
          <p:cNvSpPr/>
          <p:nvPr/>
        </p:nvSpPr>
        <p:spPr>
          <a:xfrm>
            <a:off x="213716" y="1263600"/>
            <a:ext cx="8716568" cy="561717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</a:t>
            </a:r>
            <a:b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CDSP		Jean Louis DESCHAMPS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CS Conseil surveillance Montfavet	Jean François MARIN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RU Montfavet et Bellerive	Jean François MARIN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Henri CREPET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CDAPH		Gérard LANGOUREAUX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Jean François MARIN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Marie Jo CALLIES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Henri CREPET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CDCA		Henri CREPET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Evelyne FERRAND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PTSM		Evelyne FERRAND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		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	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607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4DA40F2E-0FB4-982B-1132-D54B9A15A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>
            <a:extLst>
              <a:ext uri="{FF2B5EF4-FFF2-40B4-BE49-F238E27FC236}">
                <a16:creationId xmlns:a16="http://schemas.microsoft.com/office/drawing/2014/main" id="{A8DECEAD-16A0-2A40-2B9E-E9C50891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1">
            <a:extLst>
              <a:ext uri="{FF2B5EF4-FFF2-40B4-BE49-F238E27FC236}">
                <a16:creationId xmlns:a16="http://schemas.microsoft.com/office/drawing/2014/main" id="{1250C746-585C-768D-268C-316DD2756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95263"/>
            <a:ext cx="29527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36575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1888" algn="l"/>
                <a:tab pos="4930775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Projets</a:t>
            </a:r>
            <a:endParaRPr lang="fr-FR" altLang="fr-FR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7F42EEEA-6340-6FDF-7A3A-4F3516FA6ABF}"/>
              </a:ext>
            </a:extLst>
          </p:cNvPr>
          <p:cNvSpPr/>
          <p:nvPr/>
        </p:nvSpPr>
        <p:spPr>
          <a:xfrm>
            <a:off x="176607" y="1240830"/>
            <a:ext cx="8716568" cy="561717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</a:t>
            </a:r>
            <a:b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Renforcer le lien avec les adhérents : assemblée en avril et « conviviales » à la rentrée , enquêtes et consultations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Maintenir la cohésion et étoffer le groupe des bénévoles en prenant soin d’eux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Ouvrir en mai 1 groupe de parole à Apt, un 2d à Avignon et à Carpentras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Maintenir et enrichir les activités en cours , notamment les participations : SISM , forums et mandats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Renforcer les partenariats : HP Montfavet, MDPH, villes,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		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631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91CE93A7-5FD9-9380-9C6C-EFAA75CC4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>
            <a:extLst>
              <a:ext uri="{FF2B5EF4-FFF2-40B4-BE49-F238E27FC236}">
                <a16:creationId xmlns:a16="http://schemas.microsoft.com/office/drawing/2014/main" id="{031AD1AF-1F0A-CF6F-6184-2B4397E8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1">
            <a:extLst>
              <a:ext uri="{FF2B5EF4-FFF2-40B4-BE49-F238E27FC236}">
                <a16:creationId xmlns:a16="http://schemas.microsoft.com/office/drawing/2014/main" id="{37A09348-7895-EB73-98A9-C6CDF2669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46075"/>
            <a:ext cx="72739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365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868363" indent="-2825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33475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352550" indent="-182563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1544638" indent="-182563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fr-FR" altLang="fr-FR" sz="3200" b="1">
                <a:solidFill>
                  <a:schemeClr val="bg1"/>
                </a:solidFill>
                <a:latin typeface="Comic Sans MS" panose="030F0702030302020204" pitchFamily="66" charset="0"/>
              </a:rPr>
              <a:t>Accueil: </a:t>
            </a:r>
            <a:r>
              <a:rPr lang="fr-FR" altLang="fr-FR" sz="2800" b="1">
                <a:solidFill>
                  <a:schemeClr val="bg1"/>
                </a:solidFill>
                <a:latin typeface="Comic Sans MS" panose="030F0702030302020204" pitchFamily="66" charset="0"/>
              </a:rPr>
              <a:t>Véronique Jacques-Ferlin</a:t>
            </a: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182B8C4A-2A56-39C7-2451-C1EB8DC2ECAA}"/>
              </a:ext>
            </a:extLst>
          </p:cNvPr>
          <p:cNvSpPr/>
          <p:nvPr/>
        </p:nvSpPr>
        <p:spPr>
          <a:xfrm>
            <a:off x="176607" y="1240830"/>
            <a:ext cx="8716568" cy="561717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Téléphonique: 	1 numéro 07 86 29 97 30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4 Bénévoles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En rendez-vous	6 bénévoles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En 2022: 	150 appels téléphoniques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30 rendez-vous</a:t>
            </a:r>
            <a:b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Entretiens Individuels avec une psychologue clinicienne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55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64034248-6A5C-6198-AFD1-B6A3A52F1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>
            <a:extLst>
              <a:ext uri="{FF2B5EF4-FFF2-40B4-BE49-F238E27FC236}">
                <a16:creationId xmlns:a16="http://schemas.microsoft.com/office/drawing/2014/main" id="{B765E6E9-5122-0BFB-8D7B-7B962D29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">
            <a:extLst>
              <a:ext uri="{FF2B5EF4-FFF2-40B4-BE49-F238E27FC236}">
                <a16:creationId xmlns:a16="http://schemas.microsoft.com/office/drawing/2014/main" id="{C2056B74-74D6-A4C7-3E79-D7261258F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46075"/>
            <a:ext cx="80533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365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868363" indent="-2825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33475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352550" indent="-182563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1544638" indent="-182563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fr-FR" altLang="fr-FR" sz="3200" b="1">
                <a:solidFill>
                  <a:schemeClr val="bg1"/>
                </a:solidFill>
                <a:latin typeface="Comic Sans MS" panose="030F0702030302020204" pitchFamily="66" charset="0"/>
              </a:rPr>
              <a:t>Groupes de parole: Evelyne Ferrand</a:t>
            </a:r>
            <a:endParaRPr lang="fr-FR" altLang="fr-FR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D1177214-643A-9BEE-DF85-A7D40E460D59}"/>
              </a:ext>
            </a:extLst>
          </p:cNvPr>
          <p:cNvSpPr/>
          <p:nvPr/>
        </p:nvSpPr>
        <p:spPr>
          <a:xfrm>
            <a:off x="176607" y="1240830"/>
            <a:ext cx="8716568" cy="561717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5 en Vaucluse: 	Avignon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Orange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Carpentras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Cavaillon (2)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5 Psychologues pour </a:t>
            </a:r>
            <a:r>
              <a:rPr lang="fr-FR" sz="2000" b="1" dirty="0" err="1">
                <a:solidFill>
                  <a:srgbClr val="FFFF00"/>
                </a:solidFill>
                <a:latin typeface="Comic Sans MS" pitchFamily="66" charset="0"/>
              </a:rPr>
              <a:t>GdP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ou Entretiens Individuels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5 Coordinateurs Bénévoles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45 participants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En Projet:       3 ouvertures à Apt, Avignon et Carpentras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8679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2F5F26BD-E0D7-CCE0-390D-98E4945DD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>
            <a:extLst>
              <a:ext uri="{FF2B5EF4-FFF2-40B4-BE49-F238E27FC236}">
                <a16:creationId xmlns:a16="http://schemas.microsoft.com/office/drawing/2014/main" id="{4EC97B6F-25A5-4428-B3E5-FFF711D0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1">
            <a:extLst>
              <a:ext uri="{FF2B5EF4-FFF2-40B4-BE49-F238E27FC236}">
                <a16:creationId xmlns:a16="http://schemas.microsoft.com/office/drawing/2014/main" id="{6009E1E3-B212-04DC-CE61-B6169B59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6075"/>
            <a:ext cx="8388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5365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868363" indent="-2825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33475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352550" indent="-182563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1544638" indent="-182563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tabLst>
                <a:tab pos="3671888" algn="l"/>
                <a:tab pos="4930775" algn="l"/>
              </a:tabLst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fr-FR" altLang="fr-FR" sz="3200" b="1">
                <a:solidFill>
                  <a:schemeClr val="bg1"/>
                </a:solidFill>
                <a:latin typeface="Comic Sans MS" panose="030F0702030302020204" pitchFamily="66" charset="0"/>
              </a:rPr>
              <a:t>         GIF: C. Marin, V. Jacques</a:t>
            </a:r>
            <a:endParaRPr lang="fr-FR" altLang="fr-FR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AA1CAA71-783E-D81D-63A1-7E18631607E9}"/>
              </a:ext>
            </a:extLst>
          </p:cNvPr>
          <p:cNvSpPr/>
          <p:nvPr/>
        </p:nvSpPr>
        <p:spPr>
          <a:xfrm>
            <a:off x="323528" y="1038225"/>
            <a:ext cx="8716568" cy="561717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Périodicité: 	bimestrielle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Avignon CHS Montfavet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Carpentras CATTP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Animation: 	Bénévole UNAFAM et Psychiatre, 	Cadre infirmier, Directrice 	adjointe du CHS Montfavet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Tout public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Thèmes: en liens avec les problématiques du soin et de l’accompagnement.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Programmes sur le site : www.unafam.org/vaucluse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703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0036F48E-67AB-C78F-B963-D8A30F428D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61F18885-69F3-8F4A-3CE2-C88A26C4EAB8}"/>
              </a:ext>
            </a:extLst>
          </p:cNvPr>
          <p:cNvSpPr/>
          <p:nvPr/>
        </p:nvSpPr>
        <p:spPr>
          <a:xfrm>
            <a:off x="1908175" y="1773238"/>
            <a:ext cx="5184775" cy="337026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RAPPORT Financier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20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Jean </a:t>
            </a:r>
            <a:r>
              <a:rPr lang="fr-F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Ditta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B1800CFA-C8B3-65B4-439F-8522801FD523}"/>
              </a:ext>
            </a:extLst>
          </p:cNvPr>
          <p:cNvSpPr txBox="1">
            <a:spLocks/>
          </p:cNvSpPr>
          <p:nvPr/>
        </p:nvSpPr>
        <p:spPr>
          <a:xfrm>
            <a:off x="2268538" y="188913"/>
            <a:ext cx="6383337" cy="4318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cap="all" dirty="0">
              <a:ln w="6350">
                <a:noFill/>
              </a:ln>
              <a:solidFill>
                <a:srgbClr val="3366CC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3798" name="Picture 10">
            <a:extLst>
              <a:ext uri="{FF2B5EF4-FFF2-40B4-BE49-F238E27FC236}">
                <a16:creationId xmlns:a16="http://schemas.microsoft.com/office/drawing/2014/main" id="{F5DA0E0F-EDC0-7D8F-915C-DFEFC42C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>
            <a:extLst>
              <a:ext uri="{FF2B5EF4-FFF2-40B4-BE49-F238E27FC236}">
                <a16:creationId xmlns:a16="http://schemas.microsoft.com/office/drawing/2014/main" id="{2C9F96F7-2678-3644-3375-5280BED8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F305F721-2487-693C-1DF1-DDC0B7C9932E}"/>
              </a:ext>
            </a:extLst>
          </p:cNvPr>
          <p:cNvSpPr txBox="1">
            <a:spLocks/>
          </p:cNvSpPr>
          <p:nvPr/>
        </p:nvSpPr>
        <p:spPr>
          <a:xfrm>
            <a:off x="1274167" y="214312"/>
            <a:ext cx="7500937" cy="500062"/>
          </a:xfrm>
          <a:prstGeom prst="rect">
            <a:avLst/>
          </a:prstGeo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Rapport financier</a:t>
            </a:r>
            <a:endParaRPr lang="fr-FR" b="1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2" name="Graphique 3">
            <a:extLst>
              <a:ext uri="{FF2B5EF4-FFF2-40B4-BE49-F238E27FC236}">
                <a16:creationId xmlns:a16="http://schemas.microsoft.com/office/drawing/2014/main" id="{0FA17C1E-A3D6-492D-2E1A-BD705B831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50243"/>
              </p:ext>
            </p:extLst>
          </p:nvPr>
        </p:nvGraphicFramePr>
        <p:xfrm>
          <a:off x="159990" y="1555051"/>
          <a:ext cx="8615114" cy="508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6B715DA-1283-E727-F912-F832D9A9885E}"/>
              </a:ext>
            </a:extLst>
          </p:cNvPr>
          <p:cNvSpPr txBox="1"/>
          <p:nvPr/>
        </p:nvSpPr>
        <p:spPr>
          <a:xfrm>
            <a:off x="133350" y="908720"/>
            <a:ext cx="476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UNAFAM: Assemblée des adhérents 2023</a:t>
            </a:r>
            <a:br>
              <a:rPr lang="fr-FR" dirty="0"/>
            </a:br>
            <a:r>
              <a:rPr lang="fr-FR" dirty="0"/>
              <a:t>Trésorerie 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ABCA00-00EC-E9EE-FFCF-F66D1C5123BC}"/>
              </a:ext>
            </a:extLst>
          </p:cNvPr>
          <p:cNvSpPr txBox="1"/>
          <p:nvPr/>
        </p:nvSpPr>
        <p:spPr>
          <a:xfrm>
            <a:off x="6300192" y="77709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tx1"/>
                </a:solidFill>
              </a:rPr>
              <a:t>Charges</a:t>
            </a:r>
            <a:r>
              <a:rPr lang="fr-FR" sz="1800" dirty="0">
                <a:solidFill>
                  <a:schemeClr val="tx1"/>
                </a:solidFill>
              </a:rPr>
              <a:t> 2022</a:t>
            </a:r>
            <a:endParaRPr lang="fr-FR" sz="1800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>
            <a:extLst>
              <a:ext uri="{FF2B5EF4-FFF2-40B4-BE49-F238E27FC236}">
                <a16:creationId xmlns:a16="http://schemas.microsoft.com/office/drawing/2014/main" id="{C9DDD4C9-E797-9171-8D06-9D3D03EF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C15DD553-E62A-A1A5-30CF-762011F44004}"/>
              </a:ext>
            </a:extLst>
          </p:cNvPr>
          <p:cNvSpPr txBox="1">
            <a:spLocks/>
          </p:cNvSpPr>
          <p:nvPr/>
        </p:nvSpPr>
        <p:spPr>
          <a:xfrm>
            <a:off x="1357313" y="214313"/>
            <a:ext cx="7500937" cy="500062"/>
          </a:xfrm>
          <a:prstGeom prst="rect">
            <a:avLst/>
          </a:prstGeo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Rapport financier</a:t>
            </a:r>
            <a:endParaRPr lang="fr-FR" b="1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BCB7DB-3305-8FEC-C8F5-82636F2DC385}"/>
              </a:ext>
            </a:extLst>
          </p:cNvPr>
          <p:cNvSpPr txBox="1"/>
          <p:nvPr/>
        </p:nvSpPr>
        <p:spPr>
          <a:xfrm>
            <a:off x="21379" y="845492"/>
            <a:ext cx="4766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UNAFAM: Assemblée des adhérents 2023</a:t>
            </a:r>
            <a:br>
              <a:rPr lang="fr-FR" dirty="0"/>
            </a:br>
            <a:r>
              <a:rPr lang="fr-FR" dirty="0"/>
              <a:t>Trésorerie 2022</a:t>
            </a:r>
          </a:p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21FB425-5F48-2F1F-3C9C-C8C8A1DB3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269041"/>
              </p:ext>
            </p:extLst>
          </p:nvPr>
        </p:nvGraphicFramePr>
        <p:xfrm>
          <a:off x="179512" y="1484784"/>
          <a:ext cx="8678738" cy="53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6FBD83F-65A1-16C3-D688-C8D3794E9440}"/>
              </a:ext>
            </a:extLst>
          </p:cNvPr>
          <p:cNvSpPr txBox="1"/>
          <p:nvPr/>
        </p:nvSpPr>
        <p:spPr>
          <a:xfrm>
            <a:off x="5107781" y="3031181"/>
            <a:ext cx="683057" cy="369332"/>
          </a:xfrm>
          <a:prstGeom prst="rect">
            <a:avLst/>
          </a:prstGeom>
          <a:solidFill>
            <a:prstClr val="white">
              <a:alpha val="92000"/>
            </a:prst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6578DF-27A9-14B2-9A02-6B6F4BD9F6C0}"/>
              </a:ext>
            </a:extLst>
          </p:cNvPr>
          <p:cNvSpPr txBox="1"/>
          <p:nvPr/>
        </p:nvSpPr>
        <p:spPr>
          <a:xfrm>
            <a:off x="6156176" y="86915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Produits 2022</a:t>
            </a:r>
          </a:p>
        </p:txBody>
      </p:sp>
    </p:spTree>
    <p:extLst>
      <p:ext uri="{BB962C8B-B14F-4D97-AF65-F5344CB8AC3E}">
        <p14:creationId xmlns:p14="http://schemas.microsoft.com/office/powerpoint/2010/main" val="2011282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06F404FA-B056-D432-A9E8-D5BEA504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92150"/>
            <a:ext cx="6696075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ssemblée générale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 </a:t>
            </a:r>
            <a:r>
              <a:rPr lang="fr-F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dhérents du VAUCLUSE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 15 avril 2023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B76D4B8-5F31-DF6A-D159-4DF557E0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fr-FR" sz="54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Bienvenue</a:t>
            </a:r>
            <a:r>
              <a:rPr lang="fr-F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fr-FR" sz="4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3A9D8651-17C6-156C-9287-13EB47A5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>
            <a:extLst>
              <a:ext uri="{FF2B5EF4-FFF2-40B4-BE49-F238E27FC236}">
                <a16:creationId xmlns:a16="http://schemas.microsoft.com/office/drawing/2014/main" id="{B6DC6C7E-7C33-941D-67D6-EB020E0E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0A37E75-BDEE-0663-1DFB-2FA36BBBB580}"/>
              </a:ext>
            </a:extLst>
          </p:cNvPr>
          <p:cNvSpPr/>
          <p:nvPr/>
        </p:nvSpPr>
        <p:spPr>
          <a:xfrm>
            <a:off x="3286125" y="2643188"/>
            <a:ext cx="2500313" cy="2143125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Défense des usagers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491CC28-FE3C-0C6B-9FFD-C9977D1EEF9A}"/>
              </a:ext>
            </a:extLst>
          </p:cNvPr>
          <p:cNvSpPr/>
          <p:nvPr/>
        </p:nvSpPr>
        <p:spPr>
          <a:xfrm>
            <a:off x="1571625" y="857250"/>
            <a:ext cx="2143125" cy="200025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b="1" dirty="0">
                <a:solidFill>
                  <a:srgbClr val="3366CC"/>
                </a:solidFill>
                <a:latin typeface="Comic Sans MS" pitchFamily="66" charset="0"/>
              </a:rPr>
              <a:t>Actions directes en faveur des handicapés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BDD03C-D33A-1C1B-85DC-F324D6A3DF95}"/>
              </a:ext>
            </a:extLst>
          </p:cNvPr>
          <p:cNvSpPr/>
          <p:nvPr/>
        </p:nvSpPr>
        <p:spPr>
          <a:xfrm>
            <a:off x="5286375" y="765175"/>
            <a:ext cx="2598738" cy="2092325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b="1" dirty="0">
                <a:solidFill>
                  <a:srgbClr val="3366CC"/>
                </a:solidFill>
                <a:latin typeface="Comic Sans MS" pitchFamily="66" charset="0"/>
              </a:rPr>
              <a:t>Représentation des usagers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87C18E3-A3FB-372F-8148-52E90166AA8F}"/>
              </a:ext>
            </a:extLst>
          </p:cNvPr>
          <p:cNvSpPr/>
          <p:nvPr/>
        </p:nvSpPr>
        <p:spPr>
          <a:xfrm>
            <a:off x="6059488" y="3973513"/>
            <a:ext cx="2389187" cy="2143125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b="1" dirty="0">
                <a:solidFill>
                  <a:srgbClr val="3366CC"/>
                </a:solidFill>
                <a:latin typeface="Comic Sans MS" pitchFamily="66" charset="0"/>
              </a:rPr>
              <a:t>Participation à des réseaux sur la santé mentale et le handicap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E861EB-E112-A881-DDAA-02CC9F27CB37}"/>
              </a:ext>
            </a:extLst>
          </p:cNvPr>
          <p:cNvSpPr/>
          <p:nvPr/>
        </p:nvSpPr>
        <p:spPr>
          <a:xfrm>
            <a:off x="395288" y="3973513"/>
            <a:ext cx="2617787" cy="2143125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b="1" dirty="0">
                <a:solidFill>
                  <a:srgbClr val="3366CC"/>
                </a:solidFill>
                <a:latin typeface="Comic Sans MS" pitchFamily="66" charset="0"/>
              </a:rPr>
              <a:t>Partenaires institutionnels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A80EDED-BA47-D533-5CBA-07F4A4883373}"/>
              </a:ext>
            </a:extLst>
          </p:cNvPr>
          <p:cNvCxnSpPr/>
          <p:nvPr/>
        </p:nvCxnSpPr>
        <p:spPr>
          <a:xfrm rot="16200000" flipH="1">
            <a:off x="3367881" y="2561432"/>
            <a:ext cx="365125" cy="385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76F845C-F512-2B06-959A-0FB35FEBD4C6}"/>
              </a:ext>
            </a:extLst>
          </p:cNvPr>
          <p:cNvCxnSpPr/>
          <p:nvPr/>
        </p:nvCxnSpPr>
        <p:spPr>
          <a:xfrm flipH="1">
            <a:off x="5419725" y="2571750"/>
            <a:ext cx="366713" cy="3857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759FF96-55D9-61D0-A4EA-6BE22AF7B8DD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4071938"/>
            <a:ext cx="571500" cy="3651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A0CE4DB-50DE-A841-4128-B5C8D81A4E46}"/>
              </a:ext>
            </a:extLst>
          </p:cNvPr>
          <p:cNvCxnSpPr>
            <a:cxnSpLocks/>
          </p:cNvCxnSpPr>
          <p:nvPr/>
        </p:nvCxnSpPr>
        <p:spPr>
          <a:xfrm flipH="1">
            <a:off x="2916238" y="4179888"/>
            <a:ext cx="441325" cy="257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>
            <a:extLst>
              <a:ext uri="{FF2B5EF4-FFF2-40B4-BE49-F238E27FC236}">
                <a16:creationId xmlns:a16="http://schemas.microsoft.com/office/drawing/2014/main" id="{02165301-3770-AB4C-B409-7524B17B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D8D4E84-3A8A-1729-BBBE-37BCCAFFE691}"/>
              </a:ext>
            </a:extLst>
          </p:cNvPr>
          <p:cNvSpPr/>
          <p:nvPr/>
        </p:nvSpPr>
        <p:spPr>
          <a:xfrm>
            <a:off x="1691680" y="3068960"/>
            <a:ext cx="5786437" cy="164306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Accueil et entraide des aidants familiaux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0265C70-9D1F-49E2-7B38-28613F586B7F}"/>
              </a:ext>
            </a:extLst>
          </p:cNvPr>
          <p:cNvSpPr/>
          <p:nvPr/>
        </p:nvSpPr>
        <p:spPr>
          <a:xfrm>
            <a:off x="928688" y="928688"/>
            <a:ext cx="2143125" cy="200025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Accueil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A75961D-3CAE-9F40-02D2-C4F5D18C95AC}"/>
              </a:ext>
            </a:extLst>
          </p:cNvPr>
          <p:cNvSpPr/>
          <p:nvPr/>
        </p:nvSpPr>
        <p:spPr>
          <a:xfrm>
            <a:off x="5929313" y="928688"/>
            <a:ext cx="2357437" cy="200025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Services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F6F3CA7-856A-4082-5EDD-3C9FC4D74D3F}"/>
              </a:ext>
            </a:extLst>
          </p:cNvPr>
          <p:cNvSpPr/>
          <p:nvPr/>
        </p:nvSpPr>
        <p:spPr>
          <a:xfrm>
            <a:off x="2992438" y="5143500"/>
            <a:ext cx="3357562" cy="1071563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Formations internes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9F919DF-85AE-5422-770A-7926CE76F91B}"/>
              </a:ext>
            </a:extLst>
          </p:cNvPr>
          <p:cNvCxnSpPr/>
          <p:nvPr/>
        </p:nvCxnSpPr>
        <p:spPr>
          <a:xfrm>
            <a:off x="2484438" y="2786063"/>
            <a:ext cx="301625" cy="500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DE0C2C3-E3F8-9FC3-1789-831BA437E1E8}"/>
              </a:ext>
            </a:extLst>
          </p:cNvPr>
          <p:cNvCxnSpPr/>
          <p:nvPr/>
        </p:nvCxnSpPr>
        <p:spPr>
          <a:xfrm flipH="1">
            <a:off x="6286500" y="2786063"/>
            <a:ext cx="301625" cy="500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C80AEEE-C185-9127-EEA1-1960DE1ED66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584700" y="4711700"/>
            <a:ext cx="85725" cy="431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>
            <a:extLst>
              <a:ext uri="{FF2B5EF4-FFF2-40B4-BE49-F238E27FC236}">
                <a16:creationId xmlns:a16="http://schemas.microsoft.com/office/drawing/2014/main" id="{7E2AE3F6-F4E2-EC6F-4B3F-1B9EC22D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6E3026A4-BB00-EF73-49BB-098A4DA3BEAB}"/>
              </a:ext>
            </a:extLst>
          </p:cNvPr>
          <p:cNvSpPr/>
          <p:nvPr/>
        </p:nvSpPr>
        <p:spPr>
          <a:xfrm>
            <a:off x="1700226" y="2620789"/>
            <a:ext cx="5786437" cy="164306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Actions en direction du grand public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D82F594-8C98-41E0-8F1A-A5DF36400E41}"/>
              </a:ext>
            </a:extLst>
          </p:cNvPr>
          <p:cNvSpPr/>
          <p:nvPr/>
        </p:nvSpPr>
        <p:spPr>
          <a:xfrm>
            <a:off x="5795963" y="371475"/>
            <a:ext cx="2143125" cy="200025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SISM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A09F92-3409-0A57-CC67-601CDC87253F}"/>
              </a:ext>
            </a:extLst>
          </p:cNvPr>
          <p:cNvSpPr/>
          <p:nvPr/>
        </p:nvSpPr>
        <p:spPr>
          <a:xfrm>
            <a:off x="1277938" y="376238"/>
            <a:ext cx="2646362" cy="2168525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Journée aidants, forum parentalité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940A136-DD0C-2784-088B-978A95403384}"/>
              </a:ext>
            </a:extLst>
          </p:cNvPr>
          <p:cNvSpPr/>
          <p:nvPr/>
        </p:nvSpPr>
        <p:spPr>
          <a:xfrm>
            <a:off x="3138488" y="5700713"/>
            <a:ext cx="3357562" cy="1071562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Site internet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342B6AB-A8C4-9397-18D4-C1F13AD1E642}"/>
              </a:ext>
            </a:extLst>
          </p:cNvPr>
          <p:cNvCxnSpPr/>
          <p:nvPr/>
        </p:nvCxnSpPr>
        <p:spPr>
          <a:xfrm>
            <a:off x="2800350" y="2295525"/>
            <a:ext cx="230188" cy="5000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BEAD762-7D55-6CDD-50DA-B1153E3ED2F4}"/>
              </a:ext>
            </a:extLst>
          </p:cNvPr>
          <p:cNvCxnSpPr/>
          <p:nvPr/>
        </p:nvCxnSpPr>
        <p:spPr>
          <a:xfrm rot="5400000">
            <a:off x="6157118" y="2405857"/>
            <a:ext cx="500063" cy="2857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9426486-5D4F-BC00-A575-20490EDA6C02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818063" y="4264025"/>
            <a:ext cx="0" cy="1436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7686A521-271A-0375-12B6-EC1845264BF6}"/>
              </a:ext>
            </a:extLst>
          </p:cNvPr>
          <p:cNvSpPr/>
          <p:nvPr/>
        </p:nvSpPr>
        <p:spPr>
          <a:xfrm>
            <a:off x="395288" y="4235450"/>
            <a:ext cx="2816225" cy="1354138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Conférence-débat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DB2C7E1-A856-55DA-73A0-AB842FD56212}"/>
              </a:ext>
            </a:extLst>
          </p:cNvPr>
          <p:cNvSpPr/>
          <p:nvPr/>
        </p:nvSpPr>
        <p:spPr>
          <a:xfrm>
            <a:off x="6084888" y="4235450"/>
            <a:ext cx="2803525" cy="1354138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3366CC"/>
                </a:solidFill>
                <a:latin typeface="Comic Sans MS" pitchFamily="66" charset="0"/>
              </a:rPr>
              <a:t>Associatives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1D7BA2-8CD2-C11C-79DD-E2ACFEAB228A}"/>
              </a:ext>
            </a:extLst>
          </p:cNvPr>
          <p:cNvCxnSpPr>
            <a:endCxn id="10" idx="7"/>
          </p:cNvCxnSpPr>
          <p:nvPr/>
        </p:nvCxnSpPr>
        <p:spPr>
          <a:xfrm flipH="1">
            <a:off x="2800350" y="4124325"/>
            <a:ext cx="115888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1FE29F-417B-EC79-D4DC-F1F7985974B2}"/>
              </a:ext>
            </a:extLst>
          </p:cNvPr>
          <p:cNvCxnSpPr/>
          <p:nvPr/>
        </p:nvCxnSpPr>
        <p:spPr>
          <a:xfrm>
            <a:off x="6462713" y="4103688"/>
            <a:ext cx="163512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28CB49EF-03B8-2543-6CDE-7BBF34B795D6}"/>
              </a:ext>
            </a:extLst>
          </p:cNvPr>
          <p:cNvSpPr/>
          <p:nvPr/>
        </p:nvSpPr>
        <p:spPr>
          <a:xfrm>
            <a:off x="1763688" y="1556792"/>
            <a:ext cx="5832177" cy="388801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Projets &amp; Activités 2023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40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bénévoles et la présidente déléguée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Evelyne FERRAND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7120677B-BB92-CEE5-18FE-730C33A179AC}"/>
              </a:ext>
            </a:extLst>
          </p:cNvPr>
          <p:cNvSpPr txBox="1">
            <a:spLocks/>
          </p:cNvSpPr>
          <p:nvPr/>
        </p:nvSpPr>
        <p:spPr>
          <a:xfrm>
            <a:off x="2268538" y="188913"/>
            <a:ext cx="6383337" cy="4318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cap="all" dirty="0">
              <a:ln w="6350">
                <a:noFill/>
              </a:ln>
              <a:solidFill>
                <a:srgbClr val="3366CC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6086" name="Picture 10">
            <a:extLst>
              <a:ext uri="{FF2B5EF4-FFF2-40B4-BE49-F238E27FC236}">
                <a16:creationId xmlns:a16="http://schemas.microsoft.com/office/drawing/2014/main" id="{03FAD014-B7DC-ABB8-29C4-6CE0982B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>
            <a:extLst>
              <a:ext uri="{FF2B5EF4-FFF2-40B4-BE49-F238E27FC236}">
                <a16:creationId xmlns:a16="http://schemas.microsoft.com/office/drawing/2014/main" id="{0C4D30D0-F924-7AC1-AFDD-ED994E77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C8042827-7624-FABC-184F-7B07415567CF}"/>
              </a:ext>
            </a:extLst>
          </p:cNvPr>
          <p:cNvSpPr/>
          <p:nvPr/>
        </p:nvSpPr>
        <p:spPr>
          <a:xfrm>
            <a:off x="215516" y="1097360"/>
            <a:ext cx="8712968" cy="576064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Continuité des Groupes d’information des familles et développement des Groupes de parole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Participation active aux projets de L’Hôpital de </a:t>
            </a:r>
            <a:r>
              <a:rPr lang="fr-FR" sz="2200" dirty="0" err="1">
                <a:solidFill>
                  <a:srgbClr val="FFFF00"/>
                </a:solidFill>
              </a:rPr>
              <a:t>Montfavet</a:t>
            </a:r>
            <a:r>
              <a:rPr lang="fr-FR" sz="2200" dirty="0">
                <a:solidFill>
                  <a:srgbClr val="FFFF00"/>
                </a:solidFill>
              </a:rPr>
              <a:t> sur la relation aux usagers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Participation à l’organisation de la SISM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Organisation de séances d’information par des bénévoles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Actions de sensibilisation aux troubles psychiques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Pérennisation d’un service de consultation d’une psychologue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Mise en place d’un service de consultation d’une AS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Participation active aux groupes de travail du CLSM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FFFF00"/>
                </a:solidFill>
              </a:rPr>
              <a:t>Renouveler et étoffer l’équipe des bénévoles  et les former est l’objectif prioritaire de 2023. </a:t>
            </a:r>
          </a:p>
        </p:txBody>
      </p:sp>
      <p:sp>
        <p:nvSpPr>
          <p:cNvPr id="47110" name="Text Box 1">
            <a:extLst>
              <a:ext uri="{FF2B5EF4-FFF2-40B4-BE49-F238E27FC236}">
                <a16:creationId xmlns:a16="http://schemas.microsoft.com/office/drawing/2014/main" id="{D192D468-4133-A542-A3C7-31E4DBBDD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Priorités 23</a:t>
            </a:r>
            <a:endParaRPr lang="fr-FR" altLang="fr-FR" sz="5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9ECBD190-906B-F79E-9A26-55A8324C6A9A}"/>
              </a:ext>
            </a:extLst>
          </p:cNvPr>
          <p:cNvSpPr/>
          <p:nvPr/>
        </p:nvSpPr>
        <p:spPr>
          <a:xfrm>
            <a:off x="1908175" y="1773238"/>
            <a:ext cx="5184775" cy="3370262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Vos suggestions, contributions</a:t>
            </a: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13B386E7-D40C-B6F5-436E-B80DF1DE989C}"/>
              </a:ext>
            </a:extLst>
          </p:cNvPr>
          <p:cNvSpPr txBox="1">
            <a:spLocks/>
          </p:cNvSpPr>
          <p:nvPr/>
        </p:nvSpPr>
        <p:spPr>
          <a:xfrm>
            <a:off x="2268538" y="188913"/>
            <a:ext cx="6383337" cy="4318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cap="all" dirty="0">
              <a:ln w="6350">
                <a:noFill/>
              </a:ln>
              <a:solidFill>
                <a:srgbClr val="3366CC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8134" name="Picture 10">
            <a:extLst>
              <a:ext uri="{FF2B5EF4-FFF2-40B4-BE49-F238E27FC236}">
                <a16:creationId xmlns:a16="http://schemas.microsoft.com/office/drawing/2014/main" id="{6EFD0DA8-F2C2-E46D-4822-FB16D759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AC6E5B8B-A3F5-D88A-F6C5-F1683F7C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0"/>
            <a:ext cx="191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Text Box 6">
            <a:extLst>
              <a:ext uri="{FF2B5EF4-FFF2-40B4-BE49-F238E27FC236}">
                <a16:creationId xmlns:a16="http://schemas.microsoft.com/office/drawing/2014/main" id="{881334EA-ED93-55AD-A202-494BA2B4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2875"/>
            <a:ext cx="539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E6F596A-4C6F-46D1-B1B7-30B847159115}" type="slidenum">
              <a:rPr lang="fr-FR" altLang="fr-FR" sz="1200" b="1"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26</a:t>
            </a:fld>
            <a:endParaRPr lang="fr-FR" altLang="fr-FR" sz="1200" b="1">
              <a:latin typeface="Calibri" panose="020F0502020204030204" pitchFamily="34" charset="0"/>
            </a:endParaRP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A5C84FDC-EDCE-89FE-42A5-A763AC4D5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2133600"/>
            <a:ext cx="4381500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Merci</a:t>
            </a:r>
          </a:p>
        </p:txBody>
      </p:sp>
      <p:sp>
        <p:nvSpPr>
          <p:cNvPr id="12295" name="Rectangle 8">
            <a:extLst>
              <a:ext uri="{FF2B5EF4-FFF2-40B4-BE49-F238E27FC236}">
                <a16:creationId xmlns:a16="http://schemas.microsoft.com/office/drawing/2014/main" id="{9C511C9F-3875-210B-8CC4-18F939ADC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133600"/>
            <a:ext cx="777716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fr-FR" sz="60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fr-FR" sz="60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fr-FR" sz="60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fr-FR" sz="6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fr-FR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D33BC-4842-962A-73B4-6EA84003B954}"/>
              </a:ext>
            </a:extLst>
          </p:cNvPr>
          <p:cNvSpPr/>
          <p:nvPr/>
        </p:nvSpPr>
        <p:spPr>
          <a:xfrm>
            <a:off x="7236296" y="692696"/>
            <a:ext cx="1907704" cy="50405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b="1" dirty="0">
                <a:latin typeface="Comic Sans MS" pitchFamily="66" charset="0"/>
              </a:rPr>
              <a:t>Avignon</a:t>
            </a:r>
          </a:p>
        </p:txBody>
      </p:sp>
      <p:pic>
        <p:nvPicPr>
          <p:cNvPr id="49161" name="Picture 10">
            <a:extLst>
              <a:ext uri="{FF2B5EF4-FFF2-40B4-BE49-F238E27FC236}">
                <a16:creationId xmlns:a16="http://schemas.microsoft.com/office/drawing/2014/main" id="{448540D2-233E-926B-546D-2EA21B3A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0050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6F74634A-AB7B-5281-914D-A872424A95FC}"/>
              </a:ext>
            </a:extLst>
          </p:cNvPr>
          <p:cNvSpPr/>
          <p:nvPr/>
        </p:nvSpPr>
        <p:spPr>
          <a:xfrm>
            <a:off x="611188" y="3644900"/>
            <a:ext cx="8001000" cy="792163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07 86 29 97 30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4C5E4A40-EA5E-2FE5-2527-3B500407FD78}"/>
              </a:ext>
            </a:extLst>
          </p:cNvPr>
          <p:cNvSpPr/>
          <p:nvPr/>
        </p:nvSpPr>
        <p:spPr>
          <a:xfrm>
            <a:off x="611188" y="4797425"/>
            <a:ext cx="8001000" cy="576263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84@unafam.org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C716D51E-F92C-2442-C71E-85C699AE7CB9}"/>
              </a:ext>
            </a:extLst>
          </p:cNvPr>
          <p:cNvSpPr/>
          <p:nvPr/>
        </p:nvSpPr>
        <p:spPr>
          <a:xfrm>
            <a:off x="611188" y="5732463"/>
            <a:ext cx="8001000" cy="576262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www.unafam84.org</a:t>
            </a:r>
          </a:p>
        </p:txBody>
      </p:sp>
      <p:pic>
        <p:nvPicPr>
          <p:cNvPr id="14" name="Picture 10" descr="D:\Unafam\Architecture PBG\Regional\PACA\ARS_Paca_LOGO_CMJN_300dpi.jpg">
            <a:extLst>
              <a:ext uri="{FF2B5EF4-FFF2-40B4-BE49-F238E27FC236}">
                <a16:creationId xmlns:a16="http://schemas.microsoft.com/office/drawing/2014/main" id="{FCFB64D4-6DD1-04F8-1339-543D474B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0" y="1262385"/>
            <a:ext cx="1870296" cy="1080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>
            <a:extLst>
              <a:ext uri="{FF2B5EF4-FFF2-40B4-BE49-F238E27FC236}">
                <a16:creationId xmlns:a16="http://schemas.microsoft.com/office/drawing/2014/main" id="{EAFDB2E4-5F4E-470F-3CEC-26775B31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7046912" cy="4968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0C471EF-8C3B-CB16-6A9F-A9BAF561D11F}"/>
              </a:ext>
            </a:extLst>
          </p:cNvPr>
          <p:cNvSpPr/>
          <p:nvPr/>
        </p:nvSpPr>
        <p:spPr>
          <a:xfrm>
            <a:off x="750640" y="5733256"/>
            <a:ext cx="7632848" cy="850727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 de l’amitié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5F15C4A-8877-7BA6-046A-8ACA5FDD4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4624"/>
            <a:ext cx="7391998" cy="72008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</a:rPr>
              <a:t>Ordre du jour</a:t>
            </a:r>
            <a:endParaRPr 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E3228E86-65AF-BBA6-050C-97A1C5CA102C}"/>
              </a:ext>
            </a:extLst>
          </p:cNvPr>
          <p:cNvSpPr/>
          <p:nvPr/>
        </p:nvSpPr>
        <p:spPr>
          <a:xfrm>
            <a:off x="431639" y="3499718"/>
            <a:ext cx="8280722" cy="2377554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Rapport moral et d’activité 2022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Evelyne FERRAND et l’équipe des bénévoles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Rapport financier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Jean DITTA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Priorités 2023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Evelyne FERRAND </a:t>
            </a:r>
          </a:p>
        </p:txBody>
      </p:sp>
      <p:pic>
        <p:nvPicPr>
          <p:cNvPr id="16390" name="Picture 10">
            <a:extLst>
              <a:ext uri="{FF2B5EF4-FFF2-40B4-BE49-F238E27FC236}">
                <a16:creationId xmlns:a16="http://schemas.microsoft.com/office/drawing/2014/main" id="{E80EDF01-A18B-2F2B-06F1-8EA05CAD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43BEE4FC-83E0-D644-7354-85D27CDBF69E}"/>
              </a:ext>
            </a:extLst>
          </p:cNvPr>
          <p:cNvSpPr/>
          <p:nvPr/>
        </p:nvSpPr>
        <p:spPr>
          <a:xfrm>
            <a:off x="459023" y="836713"/>
            <a:ext cx="8280722" cy="2520279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Accueil et Présentation des invités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Mme PIQUEMAL-RATOUIT Directrice de l’hôpital de Montfavet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Mme BALTAZARD Directrice adjointe de l’hôpital de Montfavet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Mme LEROI Déléguée régionale UNAFAM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Mme Faure coordinatrice CLSM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46CE5993-5F78-C511-E8BA-588A8FA39B22}"/>
              </a:ext>
            </a:extLst>
          </p:cNvPr>
          <p:cNvSpPr/>
          <p:nvPr/>
        </p:nvSpPr>
        <p:spPr>
          <a:xfrm>
            <a:off x="418446" y="6021288"/>
            <a:ext cx="8280920" cy="72008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Débat sur nos activités et pot de l’amitié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>
            <a:extLst>
              <a:ext uri="{FF2B5EF4-FFF2-40B4-BE49-F238E27FC236}">
                <a16:creationId xmlns:a16="http://schemas.microsoft.com/office/drawing/2014/main" id="{5BAE611B-CBDB-5ABA-38C8-B88DD4E0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5BA2F042-AD9F-F8BA-6624-807FABA83A2A}"/>
              </a:ext>
            </a:extLst>
          </p:cNvPr>
          <p:cNvSpPr/>
          <p:nvPr/>
        </p:nvSpPr>
        <p:spPr>
          <a:xfrm>
            <a:off x="521685" y="1648351"/>
            <a:ext cx="8001000" cy="4680743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latin typeface="Comic Sans MS" pitchFamily="66" charset="0"/>
              </a:rPr>
              <a:t>Conseil départemental du Vaucluse</a:t>
            </a:r>
          </a:p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latin typeface="Comic Sans MS" pitchFamily="66" charset="0"/>
              </a:rPr>
              <a:t>Ville d’Avignon</a:t>
            </a:r>
          </a:p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latin typeface="Comic Sans MS" pitchFamily="66" charset="0"/>
              </a:rPr>
              <a:t>ARS PACA</a:t>
            </a:r>
          </a:p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latin typeface="Comic Sans MS" pitchFamily="66" charset="0"/>
              </a:rPr>
              <a:t>Centre Hospitalier Spécialisé de Montfavet</a:t>
            </a:r>
          </a:p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000" b="1" dirty="0" err="1">
                <a:solidFill>
                  <a:srgbClr val="FFFF00"/>
                </a:solidFill>
                <a:latin typeface="Comic Sans MS" pitchFamily="66" charset="0"/>
              </a:rPr>
              <a:t>CoDES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84</a:t>
            </a:r>
            <a:r>
              <a:rPr lang="fr-FR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Comité départemental d’éducation pour la santé</a:t>
            </a:r>
          </a:p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414" name="Text Box 1">
            <a:extLst>
              <a:ext uri="{FF2B5EF4-FFF2-40B4-BE49-F238E27FC236}">
                <a16:creationId xmlns:a16="http://schemas.microsoft.com/office/drawing/2014/main" id="{9542476E-3DAA-4E5E-5BE9-BCBB181B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5400" b="1">
                <a:solidFill>
                  <a:srgbClr val="FFFF00"/>
                </a:solidFill>
                <a:latin typeface="Comic Sans MS" panose="030F0702030302020204" pitchFamily="66" charset="0"/>
              </a:rPr>
              <a:t>Nos invités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>
            <a:extLst>
              <a:ext uri="{FF2B5EF4-FFF2-40B4-BE49-F238E27FC236}">
                <a16:creationId xmlns:a16="http://schemas.microsoft.com/office/drawing/2014/main" id="{DA33DC97-4698-7084-2CBC-6C400A81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0601AB59-5E24-5CF3-4DE3-E39CBD102EF0}"/>
              </a:ext>
            </a:extLst>
          </p:cNvPr>
          <p:cNvSpPr/>
          <p:nvPr/>
        </p:nvSpPr>
        <p:spPr>
          <a:xfrm>
            <a:off x="539750" y="1742921"/>
            <a:ext cx="8604250" cy="4536504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800" b="1" dirty="0">
                <a:solidFill>
                  <a:srgbClr val="FFFF00"/>
                </a:solidFill>
                <a:latin typeface="Comic Sans MS" pitchFamily="66" charset="0"/>
              </a:rPr>
              <a:t>Madame Piquemal-</a:t>
            </a:r>
            <a:r>
              <a:rPr lang="fr-FR" sz="2800" b="1" dirty="0" err="1">
                <a:solidFill>
                  <a:srgbClr val="FFFF00"/>
                </a:solidFill>
                <a:latin typeface="Comic Sans MS" pitchFamily="66" charset="0"/>
              </a:rPr>
              <a:t>Ratouit</a:t>
            </a:r>
            <a:endParaRPr lang="fr-FR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800" b="1" dirty="0">
                <a:solidFill>
                  <a:srgbClr val="FFFF00"/>
                </a:solidFill>
                <a:latin typeface="Comic Sans MS" pitchFamily="66" charset="0"/>
              </a:rPr>
              <a:t>directrice générale de l’Hôpital de Montfavet</a:t>
            </a:r>
          </a:p>
          <a:p>
            <a:pPr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800" b="1" dirty="0">
                <a:solidFill>
                  <a:srgbClr val="FFFF00"/>
                </a:solidFill>
                <a:latin typeface="Comic Sans MS" pitchFamily="66" charset="0"/>
              </a:rPr>
              <a:t>Mme </a:t>
            </a:r>
            <a:r>
              <a:rPr lang="fr-FR" sz="2800" b="1" dirty="0" err="1">
                <a:solidFill>
                  <a:srgbClr val="FFFF00"/>
                </a:solidFill>
                <a:latin typeface="Comic Sans MS" pitchFamily="66" charset="0"/>
              </a:rPr>
              <a:t>Baltazard</a:t>
            </a:r>
            <a:r>
              <a:rPr lang="fr-FR" sz="2800" b="1" dirty="0">
                <a:solidFill>
                  <a:srgbClr val="FFFF00"/>
                </a:solidFill>
                <a:latin typeface="Comic Sans MS" pitchFamily="66" charset="0"/>
              </a:rPr>
              <a:t> directrice adjointe</a:t>
            </a:r>
          </a:p>
        </p:txBody>
      </p:sp>
      <p:sp>
        <p:nvSpPr>
          <p:cNvPr id="18438" name="Text Box 1">
            <a:extLst>
              <a:ext uri="{FF2B5EF4-FFF2-40B4-BE49-F238E27FC236}">
                <a16:creationId xmlns:a16="http://schemas.microsoft.com/office/drawing/2014/main" id="{C75FB120-45E7-1CE9-8454-3FC1249F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5400" b="1">
                <a:solidFill>
                  <a:srgbClr val="FFFF00"/>
                </a:solidFill>
                <a:latin typeface="Comic Sans MS" panose="030F0702030302020204" pitchFamily="66" charset="0"/>
              </a:rPr>
              <a:t>Nos invités </a:t>
            </a:r>
            <a:endParaRPr lang="fr-FR" altLang="fr-FR" sz="5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AFF4E3CF-76CC-EAF3-1AD7-F68F0EE2B5B6}"/>
              </a:ext>
            </a:extLst>
          </p:cNvPr>
          <p:cNvSpPr/>
          <p:nvPr/>
        </p:nvSpPr>
        <p:spPr>
          <a:xfrm>
            <a:off x="1763688" y="1556792"/>
            <a:ext cx="5832177" cy="388801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Rapport moral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d’activité 2022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40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Evelyne FERRAND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les bénévoles</a:t>
            </a: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2A00733D-561E-E145-5158-7040AC0074F1}"/>
              </a:ext>
            </a:extLst>
          </p:cNvPr>
          <p:cNvSpPr txBox="1">
            <a:spLocks/>
          </p:cNvSpPr>
          <p:nvPr/>
        </p:nvSpPr>
        <p:spPr>
          <a:xfrm>
            <a:off x="2268538" y="188913"/>
            <a:ext cx="6383337" cy="4318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cap="all" dirty="0">
              <a:ln w="6350">
                <a:noFill/>
              </a:ln>
              <a:solidFill>
                <a:srgbClr val="3366CC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486" name="Picture 10">
            <a:extLst>
              <a:ext uri="{FF2B5EF4-FFF2-40B4-BE49-F238E27FC236}">
                <a16:creationId xmlns:a16="http://schemas.microsoft.com/office/drawing/2014/main" id="{B22FE51B-4D5C-58F6-1126-BAB8F25E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9770" y="686028"/>
            <a:ext cx="707384" cy="572069"/>
          </a:xfrm>
          <a:prstGeom prst="rect">
            <a:avLst/>
          </a:prstGeom>
          <a:solidFill>
            <a:srgbClr val="0077C0"/>
          </a:solidFill>
        </p:spPr>
        <p:txBody>
          <a:bodyPr vert="horz" wrap="square" lIns="0" tIns="814" rIns="0" bIns="0" rtlCol="0">
            <a:spAutoFit/>
          </a:bodyPr>
          <a:lstStyle/>
          <a:p>
            <a:pPr>
              <a:spcBef>
                <a:spcPts val="6"/>
              </a:spcBef>
            </a:pPr>
            <a:endParaRPr sz="449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Maladie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2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7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chi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trique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77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513">
              <a:latin typeface="Tahoma"/>
              <a:cs typeface="Tahoma"/>
            </a:endParaRPr>
          </a:p>
          <a:p>
            <a:pPr algn="ctr">
              <a:lnSpc>
                <a:spcPts val="818"/>
              </a:lnSpc>
              <a:spcBef>
                <a:spcPts val="90"/>
              </a:spcBef>
            </a:pPr>
            <a:r>
              <a:rPr sz="705" b="1" spc="-4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625" b="1" spc="-48" baseline="29914" dirty="0">
                <a:solidFill>
                  <a:srgbClr val="FFFFFF"/>
                </a:solidFill>
                <a:latin typeface="Tahoma"/>
                <a:cs typeface="Tahoma"/>
              </a:rPr>
              <a:t>ÈM</a:t>
            </a:r>
            <a:r>
              <a:rPr sz="625" b="1" spc="-28" baseline="299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625" b="1" spc="-87" baseline="299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705" b="1" spc="-64" dirty="0">
                <a:solidFill>
                  <a:srgbClr val="FFFFFF"/>
                </a:solidFill>
                <a:latin typeface="Tahoma"/>
                <a:cs typeface="Tahoma"/>
              </a:rPr>
              <a:t>ANG</a:t>
            </a:r>
            <a:endParaRPr sz="705">
              <a:latin typeface="Tahoma"/>
              <a:cs typeface="Tahoma"/>
            </a:endParaRPr>
          </a:p>
          <a:p>
            <a:pPr marL="53347" marR="49682" algn="ctr">
              <a:lnSpc>
                <a:spcPts val="596"/>
              </a:lnSpc>
              <a:spcBef>
                <a:spcPts val="6"/>
              </a:spcBef>
            </a:pP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513" b="1" spc="-22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maladie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plus  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éque</a:t>
            </a:r>
            <a:r>
              <a:rPr sz="513" b="1" spc="-6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sz="513" b="1" spc="-13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ap</a:t>
            </a:r>
            <a:r>
              <a:rPr sz="513" b="1" spc="-6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513" b="1" spc="-13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2" dirty="0">
                <a:solidFill>
                  <a:srgbClr val="FFFFFF"/>
                </a:solidFill>
                <a:latin typeface="Tahoma"/>
                <a:cs typeface="Tahoma"/>
              </a:rPr>
              <a:t>le  </a:t>
            </a:r>
            <a:r>
              <a:rPr sz="513" b="1" spc="-48" dirty="0">
                <a:solidFill>
                  <a:srgbClr val="FFFFFF"/>
                </a:solidFill>
                <a:latin typeface="Tahoma"/>
                <a:cs typeface="Tahoma"/>
              </a:rPr>
              <a:t>cance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maladies  cardio-vasculaires</a:t>
            </a:r>
            <a:endParaRPr sz="513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9654" y="686028"/>
            <a:ext cx="707384" cy="526694"/>
          </a:xfrm>
          <a:prstGeom prst="rect">
            <a:avLst/>
          </a:prstGeom>
          <a:solidFill>
            <a:srgbClr val="0077C0">
              <a:alpha val="89999"/>
            </a:srgbClr>
          </a:solidFill>
        </p:spPr>
        <p:txBody>
          <a:bodyPr vert="horz" wrap="square" lIns="0" tIns="90816" rIns="0" bIns="0" rtlCol="0">
            <a:spAutoFit/>
          </a:bodyPr>
          <a:lstStyle/>
          <a:p>
            <a:pPr marL="122982" marR="125018" indent="60677">
              <a:spcBef>
                <a:spcPts val="715"/>
              </a:spcBef>
            </a:pPr>
            <a:r>
              <a:rPr sz="705" b="1" spc="-5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705" b="1" spc="-6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705" b="1" spc="-48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5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51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705" b="1" spc="-29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80" dirty="0">
                <a:solidFill>
                  <a:srgbClr val="FFFFFF"/>
                </a:solidFill>
                <a:latin typeface="Tahoma"/>
                <a:cs typeface="Tahoma"/>
              </a:rPr>
              <a:t>MILLIONS</a:t>
            </a:r>
            <a:endParaRPr sz="705" dirty="0">
              <a:latin typeface="Tahoma"/>
              <a:cs typeface="Tahoma"/>
            </a:endParaRPr>
          </a:p>
          <a:p>
            <a:pPr algn="ctr">
              <a:lnSpc>
                <a:spcPts val="541"/>
              </a:lnSpc>
            </a:pP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sonne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souff</a:t>
            </a:r>
            <a:r>
              <a:rPr sz="513" b="1" spc="-4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6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513" dirty="0">
              <a:latin typeface="Tahoma"/>
              <a:cs typeface="Tahoma"/>
            </a:endParaRPr>
          </a:p>
          <a:p>
            <a:pPr marL="39500" marR="40723" algn="ctr">
              <a:lnSpc>
                <a:spcPts val="596"/>
              </a:lnSpc>
              <a:spcBef>
                <a:spcPts val="22"/>
              </a:spcBef>
            </a:pP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ouble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chiques  </a:t>
            </a:r>
            <a:r>
              <a:rPr sz="513" b="1" spc="-42" dirty="0">
                <a:solidFill>
                  <a:srgbClr val="FFFFFF"/>
                </a:solidFill>
                <a:latin typeface="Tahoma"/>
                <a:cs typeface="Tahoma"/>
              </a:rPr>
              <a:t>sévères</a:t>
            </a:r>
            <a:endParaRPr sz="513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0686" y="681092"/>
            <a:ext cx="707384" cy="538545"/>
          </a:xfrm>
          <a:prstGeom prst="rect">
            <a:avLst/>
          </a:prstGeom>
          <a:solidFill>
            <a:srgbClr val="0077C0">
              <a:alpha val="79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73">
              <a:latin typeface="Times New Roman"/>
              <a:cs typeface="Times New Roman"/>
            </a:endParaRPr>
          </a:p>
          <a:p>
            <a:pPr marL="88368" marR="85925" indent="97734"/>
            <a:r>
              <a:rPr sz="705" b="1" spc="-5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705" b="1" spc="-6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705" b="1" spc="-48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5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51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705" b="1" spc="-42" dirty="0">
                <a:solidFill>
                  <a:srgbClr val="FFFFFF"/>
                </a:solidFill>
                <a:latin typeface="Tahoma"/>
                <a:cs typeface="Tahoma"/>
              </a:rPr>
              <a:t>4,</a:t>
            </a:r>
            <a:r>
              <a:rPr sz="705" b="1" spc="-3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80" dirty="0">
                <a:solidFill>
                  <a:srgbClr val="FFFFFF"/>
                </a:solidFill>
                <a:latin typeface="Tahoma"/>
                <a:cs typeface="Tahoma"/>
              </a:rPr>
              <a:t>MILLIONS</a:t>
            </a:r>
            <a:endParaRPr sz="705">
              <a:latin typeface="Tahoma"/>
              <a:cs typeface="Tahoma"/>
            </a:endParaRPr>
          </a:p>
          <a:p>
            <a:pPr algn="ctr">
              <a:lnSpc>
                <a:spcPts val="541"/>
              </a:lnSpc>
            </a:pP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sonne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endParaRPr sz="513">
              <a:latin typeface="Tahoma"/>
              <a:cs typeface="Tahoma"/>
            </a:endParaRPr>
          </a:p>
          <a:p>
            <a:pPr marL="110765" marR="107915" algn="ctr">
              <a:lnSpc>
                <a:spcPts val="596"/>
              </a:lnSpc>
              <a:spcBef>
                <a:spcPts val="26"/>
              </a:spcBef>
            </a:pP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accompagne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au  </a:t>
            </a: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quotidien</a:t>
            </a:r>
            <a:endParaRPr sz="513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9422" y="686028"/>
            <a:ext cx="707384" cy="560394"/>
          </a:xfrm>
          <a:prstGeom prst="rect">
            <a:avLst/>
          </a:prstGeom>
          <a:solidFill>
            <a:srgbClr val="0077C0">
              <a:alpha val="69999"/>
            </a:srgbClr>
          </a:solidFill>
        </p:spPr>
        <p:txBody>
          <a:bodyPr vert="horz" wrap="square" lIns="0" tIns="41132" rIns="0" bIns="0" rtlCol="0">
            <a:spAutoFit/>
          </a:bodyPr>
          <a:lstStyle/>
          <a:p>
            <a:pPr algn="ctr">
              <a:spcBef>
                <a:spcPts val="324"/>
              </a:spcBef>
            </a:pPr>
            <a:r>
              <a:rPr sz="705" b="1" spc="-29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64" dirty="0">
                <a:solidFill>
                  <a:srgbClr val="FFFFFF"/>
                </a:solidFill>
                <a:latin typeface="Tahoma"/>
                <a:cs typeface="Tahoma"/>
              </a:rPr>
              <a:t>PERSONNE</a:t>
            </a:r>
            <a:endParaRPr sz="705">
              <a:latin typeface="Tahoma"/>
              <a:cs typeface="Tahoma"/>
            </a:endParaRPr>
          </a:p>
          <a:p>
            <a:pPr algn="ctr">
              <a:lnSpc>
                <a:spcPts val="818"/>
              </a:lnSpc>
            </a:pPr>
            <a:r>
              <a:rPr sz="705" b="1" spc="-61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705" b="1" spc="-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29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705">
              <a:latin typeface="Tahoma"/>
              <a:cs typeface="Tahoma"/>
            </a:endParaRPr>
          </a:p>
          <a:p>
            <a:pPr marL="44795" marR="44388" algn="ctr">
              <a:lnSpc>
                <a:spcPts val="596"/>
              </a:lnSpc>
              <a:spcBef>
                <a:spcPts val="6"/>
              </a:spcBef>
            </a:pP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32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concerné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un  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mome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u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aut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19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2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22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13" b="1" spc="-7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vie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ouble  psychique</a:t>
            </a:r>
            <a:endParaRPr sz="513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9307" y="686028"/>
            <a:ext cx="707384" cy="516802"/>
          </a:xfrm>
          <a:prstGeom prst="rect">
            <a:avLst/>
          </a:prstGeom>
          <a:solidFill>
            <a:srgbClr val="0077C0">
              <a:alpha val="59999"/>
            </a:srgbClr>
          </a:solidFill>
        </p:spPr>
        <p:txBody>
          <a:bodyPr vert="horz" wrap="square" lIns="0" tIns="2851" rIns="0" bIns="0" rtlCol="0">
            <a:spAutoFit/>
          </a:bodyPr>
          <a:lstStyle/>
          <a:p>
            <a:pPr>
              <a:spcBef>
                <a:spcPts val="22"/>
              </a:spcBef>
            </a:pPr>
            <a:endParaRPr sz="673">
              <a:latin typeface="Times New Roman"/>
              <a:cs typeface="Times New Roman"/>
            </a:endParaRPr>
          </a:p>
          <a:p>
            <a:pPr marL="87146" algn="just">
              <a:lnSpc>
                <a:spcPts val="818"/>
              </a:lnSpc>
            </a:pPr>
            <a:r>
              <a:rPr sz="705" b="1" spc="-5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705" b="1" spc="-6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705" b="1" spc="-48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5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7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705" b="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705" b="1" spc="-9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" b="1" spc="-87" dirty="0">
                <a:solidFill>
                  <a:srgbClr val="FFFFFF"/>
                </a:solidFill>
                <a:latin typeface="Tahoma"/>
                <a:cs typeface="Tahoma"/>
              </a:rPr>
              <a:t>30%</a:t>
            </a:r>
            <a:endParaRPr sz="705">
              <a:latin typeface="Tahoma"/>
              <a:cs typeface="Tahoma"/>
            </a:endParaRPr>
          </a:p>
          <a:p>
            <a:pPr marL="60269" marR="49682" indent="8552" algn="just">
              <a:lnSpc>
                <a:spcPts val="596"/>
              </a:lnSpc>
              <a:spcBef>
                <a:spcPts val="3"/>
              </a:spcBef>
            </a:pP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513" b="1" spc="-22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sonne</a:t>
            </a:r>
            <a:r>
              <a:rPr sz="513" b="1" spc="-2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8" dirty="0">
                <a:solidFill>
                  <a:srgbClr val="FFFFFF"/>
                </a:solidFill>
                <a:latin typeface="Tahoma"/>
                <a:cs typeface="Tahoma"/>
              </a:rPr>
              <a:t>vi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513" b="1" spc="-6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13" b="1" spc="-73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6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sz="513" b="1" spc="-48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6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73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ande  </a:t>
            </a:r>
            <a:r>
              <a:rPr sz="513" b="1" spc="-73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513" b="1" spc="-67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42" dirty="0">
                <a:solidFill>
                  <a:srgbClr val="FFFFFF"/>
                </a:solidFill>
                <a:latin typeface="Tahoma"/>
                <a:cs typeface="Tahoma"/>
              </a:rPr>
              <a:t>écarit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souff</a:t>
            </a:r>
            <a:r>
              <a:rPr sz="513" b="1" spc="-4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13" b="1" spc="-6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513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42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13" b="1" spc="-58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13" b="1" spc="-51" dirty="0">
                <a:solidFill>
                  <a:srgbClr val="FFFFFF"/>
                </a:solidFill>
                <a:latin typeface="Tahoma"/>
                <a:cs typeface="Tahoma"/>
              </a:rPr>
              <a:t>ouble</a:t>
            </a:r>
            <a:r>
              <a:rPr sz="513" b="1" spc="-3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13" b="1" spc="-38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513" b="1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513" b="1" spc="-7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513" b="1" spc="-48" dirty="0">
                <a:solidFill>
                  <a:srgbClr val="FFFFFF"/>
                </a:solidFill>
                <a:latin typeface="Tahoma"/>
                <a:cs typeface="Tahoma"/>
              </a:rPr>
              <a:t>chiques</a:t>
            </a:r>
            <a:endParaRPr sz="513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1628" y="2461588"/>
            <a:ext cx="950509" cy="1556336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8145" marR="50903">
              <a:lnSpc>
                <a:spcPts val="705"/>
              </a:lnSpc>
              <a:spcBef>
                <a:spcPts val="141"/>
              </a:spcBef>
            </a:pP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Soutien</a:t>
            </a:r>
            <a:r>
              <a:rPr sz="641" b="1" spc="-61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16" dirty="0">
                <a:solidFill>
                  <a:srgbClr val="1689CA"/>
                </a:solidFill>
                <a:latin typeface="Tahoma"/>
                <a:cs typeface="Tahoma"/>
              </a:rPr>
              <a:t>des</a:t>
            </a:r>
            <a:r>
              <a:rPr sz="641" b="1" spc="-61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10" dirty="0">
                <a:solidFill>
                  <a:srgbClr val="1689CA"/>
                </a:solidFill>
                <a:latin typeface="Tahoma"/>
                <a:cs typeface="Tahoma"/>
              </a:rPr>
              <a:t>f</a:t>
            </a:r>
            <a:r>
              <a:rPr sz="641" b="1" spc="-26" dirty="0">
                <a:solidFill>
                  <a:srgbClr val="1689CA"/>
                </a:solidFill>
                <a:latin typeface="Tahoma"/>
                <a:cs typeface="Tahoma"/>
              </a:rPr>
              <a:t>amilles  </a:t>
            </a: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par</a:t>
            </a:r>
            <a:r>
              <a:rPr sz="641" b="1" spc="-67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l’écoute,</a:t>
            </a:r>
            <a:r>
              <a:rPr sz="641" b="1" spc="-61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19" dirty="0">
                <a:solidFill>
                  <a:srgbClr val="1689CA"/>
                </a:solidFill>
                <a:latin typeface="Tahoma"/>
                <a:cs typeface="Tahoma"/>
              </a:rPr>
              <a:t>l’accueil</a:t>
            </a:r>
            <a:r>
              <a:rPr sz="641" b="1" spc="-61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6" dirty="0">
                <a:solidFill>
                  <a:srgbClr val="1689CA"/>
                </a:solidFill>
                <a:latin typeface="Tahoma"/>
                <a:cs typeface="Tahoma"/>
              </a:rPr>
              <a:t>t  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l’information</a:t>
            </a:r>
            <a:endParaRPr sz="641" dirty="0">
              <a:latin typeface="Tahoma"/>
              <a:cs typeface="Tahoma"/>
            </a:endParaRPr>
          </a:p>
          <a:p>
            <a:pPr marL="114023" marR="101399" indent="-105879">
              <a:spcBef>
                <a:spcPts val="151"/>
              </a:spcBef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5" dirty="0">
                <a:latin typeface="Tahoma"/>
                <a:cs typeface="Tahoma"/>
              </a:rPr>
              <a:t>A</a:t>
            </a:r>
            <a:r>
              <a:rPr sz="577" b="1" spc="-35" dirty="0">
                <a:latin typeface="Tahoma"/>
                <a:cs typeface="Tahoma"/>
              </a:rPr>
              <a:t>ccueil</a:t>
            </a:r>
            <a:r>
              <a:rPr sz="577" b="1" spc="-55" dirty="0">
                <a:latin typeface="Tahoma"/>
                <a:cs typeface="Tahoma"/>
              </a:rPr>
              <a:t> par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58" dirty="0">
                <a:latin typeface="Tahoma"/>
                <a:cs typeface="Tahoma"/>
              </a:rPr>
              <a:t>pai</a:t>
            </a:r>
            <a:r>
              <a:rPr sz="577" b="1" spc="-64" dirty="0">
                <a:latin typeface="Tahoma"/>
                <a:cs typeface="Tahoma"/>
              </a:rPr>
              <a:t>r</a:t>
            </a:r>
            <a:r>
              <a:rPr sz="577" b="1" spc="3" dirty="0">
                <a:latin typeface="Tahoma"/>
                <a:cs typeface="Tahoma"/>
              </a:rPr>
              <a:t>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e</a:t>
            </a:r>
            <a:r>
              <a:rPr sz="577" b="1" spc="-10" dirty="0">
                <a:latin typeface="Tahoma"/>
                <a:cs typeface="Tahoma"/>
              </a:rPr>
              <a:t>t  </a:t>
            </a:r>
            <a:r>
              <a:rPr sz="577" b="1" spc="-67" dirty="0">
                <a:latin typeface="Tahoma"/>
                <a:cs typeface="Tahoma"/>
              </a:rPr>
              <a:t>g</a:t>
            </a:r>
            <a:r>
              <a:rPr sz="577" b="1" spc="-64" dirty="0">
                <a:latin typeface="Tahoma"/>
                <a:cs typeface="Tahoma"/>
              </a:rPr>
              <a:t>r</a:t>
            </a:r>
            <a:r>
              <a:rPr sz="577" b="1" spc="-38" dirty="0">
                <a:latin typeface="Tahoma"/>
                <a:cs typeface="Tahoma"/>
              </a:rPr>
              <a:t>oupes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1" dirty="0">
                <a:latin typeface="Tahoma"/>
                <a:cs typeface="Tahoma"/>
              </a:rPr>
              <a:t>par</a:t>
            </a:r>
            <a:r>
              <a:rPr sz="577" b="1" spc="-42" dirty="0">
                <a:latin typeface="Tahoma"/>
                <a:cs typeface="Tahoma"/>
              </a:rPr>
              <a:t>ole</a:t>
            </a:r>
            <a:endParaRPr sz="577" dirty="0">
              <a:latin typeface="Tahoma"/>
              <a:cs typeface="Tahoma"/>
            </a:endParaRPr>
          </a:p>
          <a:p>
            <a:pPr marL="114023" marR="119724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35" dirty="0">
                <a:solidFill>
                  <a:srgbClr val="58595B"/>
                </a:solidFill>
                <a:latin typeface="Tahoma"/>
                <a:cs typeface="Tahoma"/>
              </a:rPr>
              <a:t>Ecoute-</a:t>
            </a:r>
            <a:r>
              <a:rPr sz="577" b="1" spc="-55" dirty="0">
                <a:solidFill>
                  <a:srgbClr val="58595B"/>
                </a:solidFill>
                <a:latin typeface="Tahoma"/>
                <a:cs typeface="Tahoma"/>
              </a:rPr>
              <a:t>Famille </a:t>
            </a:r>
            <a:r>
              <a:rPr sz="577" b="1" spc="-87" dirty="0">
                <a:solidFill>
                  <a:srgbClr val="58595B"/>
                </a:solidFill>
                <a:latin typeface="Tahoma"/>
                <a:cs typeface="Tahoma"/>
              </a:rPr>
              <a:t>:</a:t>
            </a:r>
            <a:r>
              <a:rPr sz="577" b="1" spc="-5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577" b="1" spc="-45" dirty="0">
                <a:solidFill>
                  <a:srgbClr val="58595B"/>
                </a:solidFill>
                <a:latin typeface="Tahoma"/>
                <a:cs typeface="Tahoma"/>
              </a:rPr>
              <a:t>ligne  </a:t>
            </a:r>
            <a:r>
              <a:rPr sz="577" b="1" spc="-45" dirty="0">
                <a:latin typeface="Tahoma"/>
                <a:cs typeface="Tahoma"/>
              </a:rPr>
              <a:t>téléphonique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d’écoute  </a:t>
            </a:r>
            <a:r>
              <a:rPr sz="577" b="1" spc="-55" dirty="0">
                <a:latin typeface="Tahoma"/>
                <a:cs typeface="Tahoma"/>
              </a:rPr>
              <a:t>par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9" dirty="0">
                <a:latin typeface="Tahoma"/>
                <a:cs typeface="Tahoma"/>
              </a:rPr>
              <a:t>p</a:t>
            </a:r>
            <a:r>
              <a:rPr sz="577" b="1" spc="-35" dirty="0">
                <a:latin typeface="Tahoma"/>
                <a:cs typeface="Tahoma"/>
              </a:rPr>
              <a:t>s</a:t>
            </a:r>
            <a:r>
              <a:rPr sz="577" b="1" spc="-67" dirty="0">
                <a:latin typeface="Tahoma"/>
                <a:cs typeface="Tahoma"/>
              </a:rPr>
              <a:t>y</a:t>
            </a:r>
            <a:r>
              <a:rPr sz="577" b="1" spc="-35" dirty="0">
                <a:latin typeface="Tahoma"/>
                <a:cs typeface="Tahoma"/>
              </a:rPr>
              <a:t>chologues  </a:t>
            </a:r>
            <a:r>
              <a:rPr sz="577" b="1" spc="-38" dirty="0">
                <a:latin typeface="Tahoma"/>
                <a:cs typeface="Tahoma"/>
              </a:rPr>
              <a:t>cliniciens</a:t>
            </a:r>
            <a:endParaRPr sz="577" dirty="0">
              <a:latin typeface="Tahoma"/>
              <a:cs typeface="Tahoma"/>
            </a:endParaRPr>
          </a:p>
          <a:p>
            <a:pPr marL="114023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35" dirty="0">
                <a:latin typeface="Tahoma"/>
                <a:cs typeface="Tahoma"/>
              </a:rPr>
              <a:t>Service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social</a:t>
            </a:r>
            <a:endParaRPr sz="577" dirty="0">
              <a:latin typeface="Tahoma"/>
              <a:cs typeface="Tahoma"/>
            </a:endParaRPr>
          </a:p>
          <a:p>
            <a:pPr marL="114023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35" dirty="0">
                <a:latin typeface="Tahoma"/>
                <a:cs typeface="Tahoma"/>
              </a:rPr>
              <a:t>Service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58" dirty="0">
                <a:latin typeface="Tahoma"/>
                <a:cs typeface="Tahoma"/>
              </a:rPr>
              <a:t>juridique</a:t>
            </a:r>
            <a:endParaRPr sz="577" dirty="0">
              <a:latin typeface="Tahoma"/>
              <a:cs typeface="Tahoma"/>
            </a:endParaRPr>
          </a:p>
          <a:p>
            <a:pPr marL="114023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38" dirty="0">
                <a:latin typeface="Tahoma"/>
                <a:cs typeface="Tahoma"/>
              </a:rPr>
              <a:t>Consult</a:t>
            </a:r>
            <a:r>
              <a:rPr sz="577" b="1" spc="-51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tion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9" dirty="0">
                <a:latin typeface="Tahoma"/>
                <a:cs typeface="Tahoma"/>
              </a:rPr>
              <a:t>p</a:t>
            </a:r>
            <a:r>
              <a:rPr sz="577" b="1" spc="-35" dirty="0">
                <a:latin typeface="Tahoma"/>
                <a:cs typeface="Tahoma"/>
              </a:rPr>
              <a:t>s</a:t>
            </a:r>
            <a:r>
              <a:rPr sz="577" b="1" spc="-67" dirty="0">
                <a:latin typeface="Tahoma"/>
                <a:cs typeface="Tahoma"/>
              </a:rPr>
              <a:t>y</a:t>
            </a:r>
            <a:r>
              <a:rPr sz="577" b="1" spc="-42" dirty="0">
                <a:latin typeface="Tahoma"/>
                <a:cs typeface="Tahoma"/>
              </a:rPr>
              <a:t>chi</a:t>
            </a:r>
            <a:r>
              <a:rPr sz="577" b="1" spc="-61" dirty="0">
                <a:latin typeface="Tahoma"/>
                <a:cs typeface="Tahoma"/>
              </a:rPr>
              <a:t>a</a:t>
            </a:r>
            <a:r>
              <a:rPr sz="577" b="1" spc="-35" dirty="0">
                <a:latin typeface="Tahoma"/>
                <a:cs typeface="Tahoma"/>
              </a:rPr>
              <a:t>t</a:t>
            </a:r>
            <a:r>
              <a:rPr sz="577" b="1" spc="-51" dirty="0">
                <a:latin typeface="Tahoma"/>
                <a:cs typeface="Tahoma"/>
              </a:rPr>
              <a:t>r</a:t>
            </a:r>
            <a:r>
              <a:rPr sz="577" b="1" spc="-29" dirty="0">
                <a:latin typeface="Tahoma"/>
                <a:cs typeface="Tahoma"/>
              </a:rPr>
              <a:t>e</a:t>
            </a:r>
            <a:endParaRPr sz="577" dirty="0">
              <a:latin typeface="Tahoma"/>
              <a:cs typeface="Tahoma"/>
            </a:endParaRPr>
          </a:p>
          <a:p>
            <a:pPr marL="114023" marR="3258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61" dirty="0">
                <a:latin typeface="Tahoma"/>
                <a:cs typeface="Tahoma"/>
              </a:rPr>
              <a:t>P</a:t>
            </a:r>
            <a:r>
              <a:rPr sz="577" b="1" spc="-45" dirty="0">
                <a:latin typeface="Tahoma"/>
                <a:cs typeface="Tahoma"/>
              </a:rPr>
              <a:t>ublic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35" dirty="0">
                <a:latin typeface="Tahoma"/>
                <a:cs typeface="Tahoma"/>
              </a:rPr>
              <a:t>tions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87" dirty="0">
                <a:latin typeface="Tahoma"/>
                <a:cs typeface="Tahoma"/>
              </a:rPr>
              <a:t>: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1" dirty="0">
                <a:latin typeface="Tahoma"/>
                <a:cs typeface="Tahoma"/>
              </a:rPr>
              <a:t>Re</a:t>
            </a:r>
            <a:r>
              <a:rPr sz="577" b="1" spc="-35" dirty="0">
                <a:latin typeface="Tahoma"/>
                <a:cs typeface="Tahoma"/>
              </a:rPr>
              <a:t>vue  </a:t>
            </a:r>
            <a:r>
              <a:rPr sz="577" b="1" spc="-38" dirty="0">
                <a:latin typeface="Tahoma"/>
                <a:cs typeface="Tahoma"/>
              </a:rPr>
              <a:t>trime</a:t>
            </a:r>
            <a:r>
              <a:rPr sz="577" b="1" spc="-48" dirty="0">
                <a:latin typeface="Tahoma"/>
                <a:cs typeface="Tahoma"/>
              </a:rPr>
              <a:t>s</a:t>
            </a:r>
            <a:r>
              <a:rPr sz="577" b="1" spc="-42" dirty="0">
                <a:latin typeface="Tahoma"/>
                <a:cs typeface="Tahoma"/>
              </a:rPr>
              <a:t>trielle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4" dirty="0">
                <a:latin typeface="Tahoma"/>
                <a:cs typeface="Tahoma"/>
              </a:rPr>
              <a:t>Un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Aut</a:t>
            </a:r>
            <a:r>
              <a:rPr sz="577" b="1" spc="-51" dirty="0">
                <a:latin typeface="Tahoma"/>
                <a:cs typeface="Tahoma"/>
              </a:rPr>
              <a:t>r</a:t>
            </a:r>
            <a:r>
              <a:rPr sz="577" b="1" spc="-19" dirty="0">
                <a:latin typeface="Tahoma"/>
                <a:cs typeface="Tahoma"/>
              </a:rPr>
              <a:t>e  </a:t>
            </a:r>
            <a:r>
              <a:rPr sz="577" b="1" spc="-55" dirty="0">
                <a:latin typeface="Tahoma"/>
                <a:cs typeface="Tahoma"/>
              </a:rPr>
              <a:t>Regard, </a:t>
            </a:r>
            <a:r>
              <a:rPr sz="577" b="1" spc="-42" dirty="0">
                <a:latin typeface="Tahoma"/>
                <a:cs typeface="Tahoma"/>
              </a:rPr>
              <a:t>guides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7" dirty="0">
                <a:latin typeface="Tahoma"/>
                <a:cs typeface="Tahoma"/>
              </a:rPr>
              <a:t>p</a:t>
            </a:r>
            <a:r>
              <a:rPr sz="577" b="1" spc="-64" dirty="0">
                <a:latin typeface="Tahoma"/>
                <a:cs typeface="Tahoma"/>
              </a:rPr>
              <a:t>r</a:t>
            </a:r>
            <a:r>
              <a:rPr sz="577" b="1" spc="-61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tiques...</a:t>
            </a:r>
            <a:endParaRPr sz="577" dirty="0">
              <a:latin typeface="Tahoma"/>
              <a:cs typeface="Tahoma"/>
            </a:endParaRPr>
          </a:p>
          <a:p>
            <a:pPr marL="114023" marR="14253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48" dirty="0">
                <a:latin typeface="Tahoma"/>
                <a:cs typeface="Tahoma"/>
              </a:rPr>
              <a:t>Répertoi</a:t>
            </a:r>
            <a:r>
              <a:rPr sz="577" b="1" spc="-55" dirty="0">
                <a:latin typeface="Tahoma"/>
                <a:cs typeface="Tahoma"/>
              </a:rPr>
              <a:t>r</a:t>
            </a:r>
            <a:r>
              <a:rPr sz="577" b="1" spc="-29" dirty="0">
                <a:latin typeface="Tahoma"/>
                <a:cs typeface="Tahoma"/>
              </a:rPr>
              <a:t>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" dirty="0">
                <a:latin typeface="Tahoma"/>
                <a:cs typeface="Tahoma"/>
              </a:rPr>
              <a:t>s</a:t>
            </a:r>
            <a:r>
              <a:rPr sz="577" b="1" spc="-35" dirty="0">
                <a:latin typeface="Tahoma"/>
                <a:cs typeface="Tahoma"/>
              </a:rPr>
              <a:t>tru</a:t>
            </a:r>
            <a:r>
              <a:rPr sz="577" b="1" spc="-45" dirty="0">
                <a:latin typeface="Tahoma"/>
                <a:cs typeface="Tahoma"/>
              </a:rPr>
              <a:t>c</a:t>
            </a:r>
            <a:r>
              <a:rPr sz="577" b="1" spc="-48" dirty="0">
                <a:latin typeface="Tahoma"/>
                <a:cs typeface="Tahoma"/>
              </a:rPr>
              <a:t>tu</a:t>
            </a:r>
            <a:r>
              <a:rPr sz="577" b="1" spc="-55" dirty="0">
                <a:latin typeface="Tahoma"/>
                <a:cs typeface="Tahoma"/>
              </a:rPr>
              <a:t>r</a:t>
            </a:r>
            <a:r>
              <a:rPr sz="577" b="1" spc="-10" dirty="0">
                <a:latin typeface="Tahoma"/>
                <a:cs typeface="Tahoma"/>
              </a:rPr>
              <a:t>es  </a:t>
            </a:r>
            <a:r>
              <a:rPr sz="577" b="1" spc="-45" dirty="0">
                <a:latin typeface="Tahoma"/>
                <a:cs typeface="Tahoma"/>
              </a:rPr>
              <a:t>d’accompagnement</a:t>
            </a:r>
            <a:endParaRPr sz="577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9846" y="2767166"/>
            <a:ext cx="945215" cy="54106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4023" indent="-105879">
              <a:spcBef>
                <a:spcPts val="64"/>
              </a:spcBef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8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tion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l’e</a:t>
            </a:r>
            <a:r>
              <a:rPr sz="577" b="1" spc="-73" dirty="0">
                <a:latin typeface="Tahoma"/>
                <a:cs typeface="Tahoma"/>
              </a:rPr>
              <a:t>n</a:t>
            </a:r>
            <a:r>
              <a:rPr sz="577" b="1" spc="-48" dirty="0">
                <a:latin typeface="Tahoma"/>
                <a:cs typeface="Tahoma"/>
              </a:rPr>
              <a:t>tou</a:t>
            </a:r>
            <a:r>
              <a:rPr sz="577" b="1" spc="-55" dirty="0">
                <a:latin typeface="Tahoma"/>
                <a:cs typeface="Tahoma"/>
              </a:rPr>
              <a:t>r</a:t>
            </a:r>
            <a:r>
              <a:rPr sz="577" b="1" spc="-45" dirty="0">
                <a:latin typeface="Tahoma"/>
                <a:cs typeface="Tahoma"/>
              </a:rPr>
              <a:t>age</a:t>
            </a:r>
            <a:endParaRPr sz="577" dirty="0">
              <a:latin typeface="Tahoma"/>
              <a:cs typeface="Tahoma"/>
            </a:endParaRPr>
          </a:p>
          <a:p>
            <a:pPr marL="114023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8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tion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bén</a:t>
            </a:r>
            <a:r>
              <a:rPr sz="577" b="1" spc="-55" dirty="0">
                <a:latin typeface="Tahoma"/>
                <a:cs typeface="Tahoma"/>
              </a:rPr>
              <a:t>é</a:t>
            </a:r>
            <a:r>
              <a:rPr sz="577" b="1" spc="-48" dirty="0">
                <a:latin typeface="Tahoma"/>
                <a:cs typeface="Tahoma"/>
              </a:rPr>
              <a:t>v</a:t>
            </a:r>
            <a:r>
              <a:rPr sz="577" b="1" spc="-32" dirty="0">
                <a:latin typeface="Tahoma"/>
                <a:cs typeface="Tahoma"/>
              </a:rPr>
              <a:t>oles</a:t>
            </a:r>
            <a:endParaRPr sz="577" dirty="0">
              <a:latin typeface="Tahoma"/>
              <a:cs typeface="Tahoma"/>
            </a:endParaRPr>
          </a:p>
          <a:p>
            <a:pPr marL="114023" marR="353879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8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tion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2" dirty="0">
                <a:latin typeface="Tahoma"/>
                <a:cs typeface="Tahoma"/>
              </a:rPr>
              <a:t>des  </a:t>
            </a:r>
            <a:r>
              <a:rPr sz="577" b="1" spc="-67" dirty="0">
                <a:latin typeface="Tahoma"/>
                <a:cs typeface="Tahoma"/>
              </a:rPr>
              <a:t>p</a:t>
            </a:r>
            <a:r>
              <a:rPr sz="577" b="1" spc="-64" dirty="0">
                <a:latin typeface="Tahoma"/>
                <a:cs typeface="Tahoma"/>
              </a:rPr>
              <a:t>r</a:t>
            </a:r>
            <a:r>
              <a:rPr sz="577" b="1" spc="-55" dirty="0">
                <a:latin typeface="Tahoma"/>
                <a:cs typeface="Tahoma"/>
              </a:rPr>
              <a:t>o</a:t>
            </a:r>
            <a:r>
              <a:rPr sz="577" b="1" spc="-10" dirty="0">
                <a:latin typeface="Tahoma"/>
                <a:cs typeface="Tahoma"/>
              </a:rPr>
              <a:t>f</a:t>
            </a:r>
            <a:r>
              <a:rPr sz="577" b="1" spc="-32" dirty="0">
                <a:latin typeface="Tahoma"/>
                <a:cs typeface="Tahoma"/>
              </a:rPr>
              <a:t>essionnels</a:t>
            </a:r>
            <a:endParaRPr sz="577" dirty="0">
              <a:latin typeface="Tahoma"/>
              <a:cs typeface="Tahoma"/>
            </a:endParaRPr>
          </a:p>
          <a:p>
            <a:pPr marL="114023" marR="3258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8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tion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10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45" dirty="0">
                <a:latin typeface="Tahoma"/>
                <a:cs typeface="Tahoma"/>
              </a:rPr>
              <a:t>teu</a:t>
            </a:r>
            <a:r>
              <a:rPr sz="577" b="1" spc="-51" dirty="0">
                <a:latin typeface="Tahoma"/>
                <a:cs typeface="Tahoma"/>
              </a:rPr>
              <a:t>r</a:t>
            </a:r>
            <a:r>
              <a:rPr sz="577" b="1" dirty="0">
                <a:latin typeface="Tahoma"/>
                <a:cs typeface="Tahoma"/>
              </a:rPr>
              <a:t>s  </a:t>
            </a:r>
            <a:r>
              <a:rPr sz="577" b="1" spc="-38" dirty="0">
                <a:latin typeface="Tahoma"/>
                <a:cs typeface="Tahoma"/>
              </a:rPr>
              <a:t>e</a:t>
            </a:r>
            <a:r>
              <a:rPr sz="577" b="1" spc="-10" dirty="0">
                <a:latin typeface="Tahoma"/>
                <a:cs typeface="Tahoma"/>
              </a:rPr>
              <a:t>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1" dirty="0">
                <a:latin typeface="Tahoma"/>
                <a:cs typeface="Tahoma"/>
              </a:rPr>
              <a:t>anim</a:t>
            </a:r>
            <a:r>
              <a:rPr sz="577" b="1" spc="-71" dirty="0">
                <a:latin typeface="Tahoma"/>
                <a:cs typeface="Tahoma"/>
              </a:rPr>
              <a:t>a</a:t>
            </a:r>
            <a:r>
              <a:rPr sz="577" b="1" spc="-45" dirty="0">
                <a:latin typeface="Tahoma"/>
                <a:cs typeface="Tahoma"/>
              </a:rPr>
              <a:t>teu</a:t>
            </a:r>
            <a:r>
              <a:rPr sz="577" b="1" spc="-51" dirty="0">
                <a:latin typeface="Tahoma"/>
                <a:cs typeface="Tahoma"/>
              </a:rPr>
              <a:t>r</a:t>
            </a:r>
            <a:r>
              <a:rPr sz="577" b="1" spc="3" dirty="0">
                <a:latin typeface="Tahoma"/>
                <a:cs typeface="Tahoma"/>
              </a:rPr>
              <a:t>s</a:t>
            </a:r>
            <a:endParaRPr sz="577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1153" y="2455751"/>
            <a:ext cx="980238" cy="1378723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8145" marR="208907">
              <a:lnSpc>
                <a:spcPts val="705"/>
              </a:lnSpc>
              <a:spcBef>
                <a:spcPts val="141"/>
              </a:spcBef>
            </a:pP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Dé</a:t>
            </a:r>
            <a:r>
              <a:rPr sz="641" b="1" spc="-38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tigm</a:t>
            </a:r>
            <a:r>
              <a:rPr sz="641" b="1" spc="-45" dirty="0">
                <a:solidFill>
                  <a:srgbClr val="1689CA"/>
                </a:solidFill>
                <a:latin typeface="Tahoma"/>
                <a:cs typeface="Tahoma"/>
              </a:rPr>
              <a:t>a</a:t>
            </a:r>
            <a:r>
              <a:rPr sz="641" b="1" spc="-16" dirty="0">
                <a:solidFill>
                  <a:srgbClr val="1689CA"/>
                </a:solidFill>
                <a:latin typeface="Tahoma"/>
                <a:cs typeface="Tahoma"/>
              </a:rPr>
              <a:t>tis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atio</a:t>
            </a:r>
            <a:r>
              <a:rPr sz="641" b="1" spc="-32" dirty="0">
                <a:solidFill>
                  <a:srgbClr val="1689CA"/>
                </a:solidFill>
                <a:latin typeface="Tahoma"/>
                <a:cs typeface="Tahoma"/>
              </a:rPr>
              <a:t>n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6" dirty="0">
                <a:solidFill>
                  <a:srgbClr val="1689CA"/>
                </a:solidFill>
                <a:latin typeface="Tahoma"/>
                <a:cs typeface="Tahoma"/>
              </a:rPr>
              <a:t>t  </a:t>
            </a: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d</a:t>
            </a:r>
            <a:r>
              <a:rPr sz="641" b="1" spc="-45" dirty="0">
                <a:solidFill>
                  <a:srgbClr val="1689CA"/>
                </a:solidFill>
                <a:latin typeface="Tahoma"/>
                <a:cs typeface="Tahoma"/>
              </a:rPr>
              <a:t>é</a:t>
            </a:r>
            <a:r>
              <a:rPr sz="641" b="1" spc="3" dirty="0">
                <a:solidFill>
                  <a:srgbClr val="1689CA"/>
                </a:solidFill>
                <a:latin typeface="Tahoma"/>
                <a:cs typeface="Tahoma"/>
              </a:rPr>
              <a:t>f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ens</a:t>
            </a: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26" dirty="0">
                <a:solidFill>
                  <a:srgbClr val="1689CA"/>
                </a:solidFill>
                <a:latin typeface="Tahoma"/>
                <a:cs typeface="Tahoma"/>
              </a:rPr>
              <a:t>de</a:t>
            </a:r>
            <a:r>
              <a:rPr sz="641" b="1" spc="-16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i</a:t>
            </a:r>
            <a:r>
              <a:rPr sz="641" b="1" spc="-61" dirty="0">
                <a:solidFill>
                  <a:srgbClr val="1689CA"/>
                </a:solidFill>
                <a:latin typeface="Tahoma"/>
                <a:cs typeface="Tahoma"/>
              </a:rPr>
              <a:t>n</a:t>
            </a: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té</a:t>
            </a:r>
            <a:r>
              <a:rPr sz="641" b="1" spc="-38" dirty="0">
                <a:solidFill>
                  <a:srgbClr val="1689CA"/>
                </a:solidFill>
                <a:latin typeface="Tahoma"/>
                <a:cs typeface="Tahoma"/>
              </a:rPr>
              <a:t>r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ê</a:t>
            </a:r>
            <a:r>
              <a:rPr sz="641" b="1" dirty="0">
                <a:solidFill>
                  <a:srgbClr val="1689CA"/>
                </a:solidFill>
                <a:latin typeface="Tahoma"/>
                <a:cs typeface="Tahoma"/>
              </a:rPr>
              <a:t>ts  </a:t>
            </a:r>
            <a:r>
              <a:rPr sz="641" b="1" spc="-38" dirty="0">
                <a:solidFill>
                  <a:srgbClr val="1689CA"/>
                </a:solidFill>
                <a:latin typeface="Tahoma"/>
                <a:cs typeface="Tahoma"/>
              </a:rPr>
              <a:t>communs</a:t>
            </a:r>
            <a:endParaRPr sz="641" dirty="0">
              <a:latin typeface="Tahoma"/>
              <a:cs typeface="Tahoma"/>
            </a:endParaRPr>
          </a:p>
          <a:p>
            <a:pPr marL="114023" marR="14253" indent="-105879">
              <a:spcBef>
                <a:spcPts val="234"/>
              </a:spcBef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61" dirty="0">
                <a:latin typeface="Tahoma"/>
                <a:cs typeface="Tahoma"/>
              </a:rPr>
              <a:t>Re</a:t>
            </a:r>
            <a:r>
              <a:rPr sz="577" b="1" spc="-48" dirty="0">
                <a:latin typeface="Tahoma"/>
                <a:cs typeface="Tahoma"/>
              </a:rPr>
              <a:t>v</a:t>
            </a:r>
            <a:r>
              <a:rPr sz="577" b="1" spc="-42" dirty="0">
                <a:latin typeface="Tahoma"/>
                <a:cs typeface="Tahoma"/>
              </a:rPr>
              <a:t>endic</a:t>
            </a:r>
            <a:r>
              <a:rPr sz="577" b="1" spc="-58" dirty="0">
                <a:latin typeface="Tahoma"/>
                <a:cs typeface="Tahoma"/>
              </a:rPr>
              <a:t>a</a:t>
            </a:r>
            <a:r>
              <a:rPr sz="577" b="1" spc="-35" dirty="0">
                <a:latin typeface="Tahoma"/>
                <a:cs typeface="Tahoma"/>
              </a:rPr>
              <a:t>tions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pour  </a:t>
            </a:r>
            <a:r>
              <a:rPr sz="577" b="1" spc="-55" dirty="0">
                <a:latin typeface="Tahoma"/>
                <a:cs typeface="Tahoma"/>
              </a:rPr>
              <a:t>amélio</a:t>
            </a:r>
            <a:r>
              <a:rPr sz="577" b="1" spc="-58" dirty="0">
                <a:latin typeface="Tahoma"/>
                <a:cs typeface="Tahoma"/>
              </a:rPr>
              <a:t>r</a:t>
            </a:r>
            <a:r>
              <a:rPr sz="577" b="1" spc="-45" dirty="0">
                <a:latin typeface="Tahoma"/>
                <a:cs typeface="Tahoma"/>
              </a:rPr>
              <a:t>er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le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67" dirty="0">
                <a:latin typeface="Tahoma"/>
                <a:cs typeface="Tahoma"/>
              </a:rPr>
              <a:t>pa</a:t>
            </a:r>
            <a:r>
              <a:rPr sz="577" b="1" spc="-64" dirty="0">
                <a:latin typeface="Tahoma"/>
                <a:cs typeface="Tahoma"/>
              </a:rPr>
              <a:t>r</a:t>
            </a:r>
            <a:r>
              <a:rPr sz="577" b="1" spc="-51" dirty="0">
                <a:latin typeface="Tahoma"/>
                <a:cs typeface="Tahoma"/>
              </a:rPr>
              <a:t>cou</a:t>
            </a:r>
            <a:r>
              <a:rPr sz="577" b="1" spc="-55" dirty="0">
                <a:latin typeface="Tahoma"/>
                <a:cs typeface="Tahoma"/>
              </a:rPr>
              <a:t>r</a:t>
            </a:r>
            <a:r>
              <a:rPr sz="577" b="1" spc="-3" dirty="0">
                <a:latin typeface="Tahoma"/>
                <a:cs typeface="Tahoma"/>
              </a:rPr>
              <a:t>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de</a:t>
            </a:r>
            <a:r>
              <a:rPr sz="577" b="1" spc="-64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vie  </a:t>
            </a:r>
            <a:r>
              <a:rPr sz="577" b="1" spc="-32" dirty="0">
                <a:latin typeface="Tahoma"/>
                <a:cs typeface="Tahoma"/>
              </a:rPr>
              <a:t>des</a:t>
            </a:r>
            <a:r>
              <a:rPr sz="577" b="1" spc="-58" dirty="0">
                <a:latin typeface="Tahoma"/>
                <a:cs typeface="Tahoma"/>
              </a:rPr>
              <a:t> per</a:t>
            </a:r>
            <a:r>
              <a:rPr sz="577" b="1" spc="-38" dirty="0">
                <a:latin typeface="Tahoma"/>
                <a:cs typeface="Tahoma"/>
              </a:rPr>
              <a:t>sonnes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vi</a:t>
            </a:r>
            <a:r>
              <a:rPr sz="577" b="1" spc="-64" dirty="0">
                <a:latin typeface="Tahoma"/>
                <a:cs typeface="Tahoma"/>
              </a:rPr>
              <a:t>v</a:t>
            </a:r>
            <a:r>
              <a:rPr sz="577" b="1" spc="-58" dirty="0">
                <a:latin typeface="Tahoma"/>
                <a:cs typeface="Tahoma"/>
              </a:rPr>
              <a:t>a</a:t>
            </a:r>
            <a:r>
              <a:rPr sz="577" b="1" spc="-71" dirty="0">
                <a:latin typeface="Tahoma"/>
                <a:cs typeface="Tahoma"/>
              </a:rPr>
              <a:t>n</a:t>
            </a:r>
            <a:r>
              <a:rPr sz="577" b="1" spc="-10" dirty="0">
                <a:latin typeface="Tahoma"/>
                <a:cs typeface="Tahoma"/>
              </a:rPr>
              <a:t>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1" dirty="0">
                <a:latin typeface="Tahoma"/>
                <a:cs typeface="Tahoma"/>
              </a:rPr>
              <a:t>a</a:t>
            </a:r>
            <a:r>
              <a:rPr sz="577" b="1" spc="-48" dirty="0">
                <a:latin typeface="Tahoma"/>
                <a:cs typeface="Tahoma"/>
              </a:rPr>
              <a:t>v</a:t>
            </a:r>
            <a:r>
              <a:rPr sz="577" b="1" spc="-13" dirty="0">
                <a:latin typeface="Tahoma"/>
                <a:cs typeface="Tahoma"/>
              </a:rPr>
              <a:t>ec 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t</a:t>
            </a:r>
            <a:r>
              <a:rPr sz="577" b="1" spc="-51" dirty="0">
                <a:latin typeface="Tahoma"/>
                <a:cs typeface="Tahoma"/>
              </a:rPr>
              <a:t>r</a:t>
            </a:r>
            <a:r>
              <a:rPr sz="577" b="1" spc="-42" dirty="0">
                <a:latin typeface="Tahoma"/>
                <a:cs typeface="Tahoma"/>
              </a:rPr>
              <a:t>oubles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9" dirty="0">
                <a:latin typeface="Tahoma"/>
                <a:cs typeface="Tahoma"/>
              </a:rPr>
              <a:t>p</a:t>
            </a:r>
            <a:r>
              <a:rPr sz="577" b="1" spc="-35" dirty="0">
                <a:latin typeface="Tahoma"/>
                <a:cs typeface="Tahoma"/>
              </a:rPr>
              <a:t>s</a:t>
            </a:r>
            <a:r>
              <a:rPr sz="577" b="1" spc="-67" dirty="0">
                <a:latin typeface="Tahoma"/>
                <a:cs typeface="Tahoma"/>
              </a:rPr>
              <a:t>y</a:t>
            </a:r>
            <a:r>
              <a:rPr sz="577" b="1" spc="-38" dirty="0">
                <a:latin typeface="Tahoma"/>
                <a:cs typeface="Tahoma"/>
              </a:rPr>
              <a:t>chiques</a:t>
            </a:r>
            <a:endParaRPr sz="577" dirty="0">
              <a:latin typeface="Tahoma"/>
              <a:cs typeface="Tahoma"/>
            </a:endParaRPr>
          </a:p>
          <a:p>
            <a:pPr marL="114023" marR="3258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8" dirty="0">
                <a:latin typeface="Tahoma"/>
                <a:cs typeface="Tahoma"/>
              </a:rPr>
              <a:t>Manda</a:t>
            </a:r>
            <a:r>
              <a:rPr sz="577" b="1" spc="-3" dirty="0">
                <a:latin typeface="Tahoma"/>
                <a:cs typeface="Tahoma"/>
              </a:rPr>
              <a:t>ts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77" dirty="0">
                <a:latin typeface="Tahoma"/>
                <a:cs typeface="Tahoma"/>
              </a:rPr>
              <a:t>r</a:t>
            </a:r>
            <a:r>
              <a:rPr sz="577" b="1" spc="-55" dirty="0">
                <a:latin typeface="Tahoma"/>
                <a:cs typeface="Tahoma"/>
              </a:rPr>
              <a:t>epr</a:t>
            </a:r>
            <a:r>
              <a:rPr sz="577" b="1" spc="-29" dirty="0">
                <a:latin typeface="Tahoma"/>
                <a:cs typeface="Tahoma"/>
              </a:rPr>
              <a:t>ése</a:t>
            </a:r>
            <a:r>
              <a:rPr sz="577" b="1" spc="-45" dirty="0">
                <a:latin typeface="Tahoma"/>
                <a:cs typeface="Tahoma"/>
              </a:rPr>
              <a:t>n</a:t>
            </a:r>
            <a:r>
              <a:rPr sz="577" b="1" spc="-26" dirty="0">
                <a:latin typeface="Tahoma"/>
                <a:cs typeface="Tahoma"/>
              </a:rPr>
              <a:t>t</a:t>
            </a:r>
            <a:r>
              <a:rPr sz="577" b="1" spc="-45" dirty="0">
                <a:latin typeface="Tahoma"/>
                <a:cs typeface="Tahoma"/>
              </a:rPr>
              <a:t>a</a:t>
            </a:r>
            <a:r>
              <a:rPr sz="577" b="1" spc="-38" dirty="0">
                <a:latin typeface="Tahoma"/>
                <a:cs typeface="Tahoma"/>
              </a:rPr>
              <a:t>tion 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usage</a:t>
            </a:r>
            <a:r>
              <a:rPr sz="577" b="1" spc="-48" dirty="0">
                <a:latin typeface="Tahoma"/>
                <a:cs typeface="Tahoma"/>
              </a:rPr>
              <a:t>r</a:t>
            </a:r>
            <a:r>
              <a:rPr sz="577" b="1" spc="3" dirty="0">
                <a:latin typeface="Tahoma"/>
                <a:cs typeface="Tahoma"/>
              </a:rPr>
              <a:t>s</a:t>
            </a:r>
            <a:endParaRPr sz="577" dirty="0">
              <a:latin typeface="Tahoma"/>
              <a:cs typeface="Tahoma"/>
            </a:endParaRPr>
          </a:p>
          <a:p>
            <a:pPr marL="114023" marR="320079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42" dirty="0">
                <a:latin typeface="Tahoma"/>
                <a:cs typeface="Tahoma"/>
              </a:rPr>
              <a:t>É</a:t>
            </a:r>
            <a:r>
              <a:rPr sz="577" b="1" spc="-48" dirty="0">
                <a:latin typeface="Tahoma"/>
                <a:cs typeface="Tahoma"/>
              </a:rPr>
              <a:t>v</a:t>
            </a:r>
            <a:r>
              <a:rPr sz="577" b="1" spc="-51" dirty="0">
                <a:latin typeface="Tahoma"/>
                <a:cs typeface="Tahoma"/>
              </a:rPr>
              <a:t>éneme</a:t>
            </a:r>
            <a:r>
              <a:rPr sz="577" b="1" spc="-58" dirty="0">
                <a:latin typeface="Tahoma"/>
                <a:cs typeface="Tahoma"/>
              </a:rPr>
              <a:t>n</a:t>
            </a:r>
            <a:r>
              <a:rPr sz="577" b="1" spc="-3" dirty="0">
                <a:latin typeface="Tahoma"/>
                <a:cs typeface="Tahoma"/>
              </a:rPr>
              <a:t>ts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de  </a:t>
            </a:r>
            <a:r>
              <a:rPr sz="577" b="1" spc="-29" dirty="0">
                <a:latin typeface="Tahoma"/>
                <a:cs typeface="Tahoma"/>
              </a:rPr>
              <a:t>dé</a:t>
            </a:r>
            <a:r>
              <a:rPr sz="577" b="1" spc="-35" dirty="0">
                <a:latin typeface="Tahoma"/>
                <a:cs typeface="Tahoma"/>
              </a:rPr>
              <a:t>s</a:t>
            </a:r>
            <a:r>
              <a:rPr sz="577" b="1" spc="-51" dirty="0">
                <a:latin typeface="Tahoma"/>
                <a:cs typeface="Tahoma"/>
              </a:rPr>
              <a:t>tigm</a:t>
            </a:r>
            <a:r>
              <a:rPr sz="577" b="1" spc="-61" dirty="0">
                <a:latin typeface="Tahoma"/>
                <a:cs typeface="Tahoma"/>
              </a:rPr>
              <a:t>a</a:t>
            </a:r>
            <a:r>
              <a:rPr sz="577" b="1" spc="-26" dirty="0">
                <a:latin typeface="Tahoma"/>
                <a:cs typeface="Tahoma"/>
              </a:rPr>
              <a:t>tis</a:t>
            </a:r>
            <a:r>
              <a:rPr sz="577" b="1" spc="-45" dirty="0">
                <a:latin typeface="Tahoma"/>
                <a:cs typeface="Tahoma"/>
              </a:rPr>
              <a:t>a</a:t>
            </a:r>
            <a:r>
              <a:rPr sz="577" b="1" spc="-42" dirty="0">
                <a:latin typeface="Tahoma"/>
                <a:cs typeface="Tahoma"/>
              </a:rPr>
              <a:t>tion</a:t>
            </a:r>
            <a:endParaRPr sz="577" dirty="0">
              <a:latin typeface="Tahoma"/>
              <a:cs typeface="Tahoma"/>
            </a:endParaRPr>
          </a:p>
          <a:p>
            <a:pPr marL="114023" marR="40315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58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35" dirty="0">
                <a:latin typeface="Tahoma"/>
                <a:cs typeface="Tahoma"/>
              </a:rPr>
              <a:t>tions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externes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e</a:t>
            </a:r>
            <a:r>
              <a:rPr sz="577" b="1" spc="-10" dirty="0">
                <a:latin typeface="Tahoma"/>
                <a:cs typeface="Tahoma"/>
              </a:rPr>
              <a:t>t  </a:t>
            </a:r>
            <a:r>
              <a:rPr sz="577" b="1" spc="-35" dirty="0">
                <a:latin typeface="Tahoma"/>
                <a:cs typeface="Tahoma"/>
              </a:rPr>
              <a:t>sensibilis</a:t>
            </a:r>
            <a:r>
              <a:rPr sz="577" b="1" spc="-55" dirty="0">
                <a:latin typeface="Tahoma"/>
                <a:cs typeface="Tahoma"/>
              </a:rPr>
              <a:t>a</a:t>
            </a:r>
            <a:r>
              <a:rPr sz="577" b="1" spc="-45" dirty="0">
                <a:latin typeface="Tahoma"/>
                <a:cs typeface="Tahoma"/>
              </a:rPr>
              <a:t>tion,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4" dirty="0">
                <a:latin typeface="Tahoma"/>
                <a:cs typeface="Tahoma"/>
              </a:rPr>
              <a:t>P</a:t>
            </a:r>
            <a:r>
              <a:rPr sz="577" b="1" spc="-77" dirty="0">
                <a:latin typeface="Tahoma"/>
                <a:cs typeface="Tahoma"/>
              </a:rPr>
              <a:t>r</a:t>
            </a:r>
            <a:r>
              <a:rPr sz="577" b="1" spc="-55" dirty="0">
                <a:latin typeface="Tahoma"/>
                <a:cs typeface="Tahoma"/>
              </a:rPr>
              <a:t>emier</a:t>
            </a:r>
            <a:r>
              <a:rPr sz="577" b="1" dirty="0">
                <a:latin typeface="Tahoma"/>
                <a:cs typeface="Tahoma"/>
              </a:rPr>
              <a:t>s  </a:t>
            </a:r>
            <a:r>
              <a:rPr sz="577" b="1" spc="-35" dirty="0">
                <a:latin typeface="Tahoma"/>
                <a:cs typeface="Tahoma"/>
              </a:rPr>
              <a:t>secou</a:t>
            </a:r>
            <a:r>
              <a:rPr sz="577" b="1" spc="-42" dirty="0">
                <a:latin typeface="Tahoma"/>
                <a:cs typeface="Tahoma"/>
              </a:rPr>
              <a:t>r</a:t>
            </a:r>
            <a:r>
              <a:rPr sz="577" b="1" spc="3" dirty="0">
                <a:latin typeface="Tahoma"/>
                <a:cs typeface="Tahoma"/>
              </a:rPr>
              <a:t>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en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sa</a:t>
            </a:r>
            <a:r>
              <a:rPr sz="577" b="1" spc="-51" dirty="0">
                <a:latin typeface="Tahoma"/>
                <a:cs typeface="Tahoma"/>
              </a:rPr>
              <a:t>n</a:t>
            </a:r>
            <a:r>
              <a:rPr sz="577" b="1" spc="-19" dirty="0">
                <a:latin typeface="Tahoma"/>
                <a:cs typeface="Tahoma"/>
              </a:rPr>
              <a:t>té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64" dirty="0">
                <a:latin typeface="Tahoma"/>
                <a:cs typeface="Tahoma"/>
              </a:rPr>
              <a:t>men</a:t>
            </a:r>
            <a:r>
              <a:rPr sz="577" b="1" spc="-32" dirty="0">
                <a:latin typeface="Tahoma"/>
                <a:cs typeface="Tahoma"/>
              </a:rPr>
              <a:t>tale  </a:t>
            </a:r>
            <a:r>
              <a:rPr sz="577" b="1" spc="-51" dirty="0">
                <a:latin typeface="Tahoma"/>
                <a:cs typeface="Tahoma"/>
              </a:rPr>
              <a:t>(PSSM)</a:t>
            </a:r>
            <a:endParaRPr sz="577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1319" y="2455752"/>
            <a:ext cx="1004265" cy="757079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8145" marR="3258">
              <a:lnSpc>
                <a:spcPts val="705"/>
              </a:lnSpc>
              <a:spcBef>
                <a:spcPts val="141"/>
              </a:spcBef>
            </a:pP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Reche</a:t>
            </a:r>
            <a:r>
              <a:rPr sz="641" b="1" spc="-48" dirty="0">
                <a:solidFill>
                  <a:srgbClr val="1689CA"/>
                </a:solidFill>
                <a:latin typeface="Tahoma"/>
                <a:cs typeface="Tahoma"/>
              </a:rPr>
              <a:t>r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ch</a:t>
            </a: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10" dirty="0">
                <a:solidFill>
                  <a:srgbClr val="1689CA"/>
                </a:solidFill>
                <a:latin typeface="Tahoma"/>
                <a:cs typeface="Tahoma"/>
              </a:rPr>
              <a:t>t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inn</a:t>
            </a:r>
            <a:r>
              <a:rPr sz="641" b="1" spc="-58" dirty="0">
                <a:solidFill>
                  <a:srgbClr val="1689CA"/>
                </a:solidFill>
                <a:latin typeface="Tahoma"/>
                <a:cs typeface="Tahoma"/>
              </a:rPr>
              <a:t>o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v</a:t>
            </a:r>
            <a:r>
              <a:rPr sz="641" b="1" spc="-48" dirty="0">
                <a:solidFill>
                  <a:srgbClr val="1689CA"/>
                </a:solidFill>
                <a:latin typeface="Tahoma"/>
                <a:cs typeface="Tahoma"/>
              </a:rPr>
              <a:t>a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tion  </a:t>
            </a:r>
            <a:r>
              <a:rPr sz="641" b="1" spc="-32" dirty="0">
                <a:solidFill>
                  <a:srgbClr val="1689CA"/>
                </a:solidFill>
                <a:latin typeface="Tahoma"/>
                <a:cs typeface="Tahoma"/>
              </a:rPr>
              <a:t>dan</a:t>
            </a: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19" dirty="0">
                <a:solidFill>
                  <a:srgbClr val="1689CA"/>
                </a:solidFill>
                <a:latin typeface="Tahoma"/>
                <a:cs typeface="Tahoma"/>
              </a:rPr>
              <a:t>le</a:t>
            </a:r>
            <a:r>
              <a:rPr sz="641" b="1" spc="-16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48" dirty="0">
                <a:solidFill>
                  <a:srgbClr val="1689CA"/>
                </a:solidFill>
                <a:latin typeface="Tahoma"/>
                <a:cs typeface="Tahoma"/>
              </a:rPr>
              <a:t>p</a:t>
            </a:r>
            <a:r>
              <a:rPr sz="641" b="1" spc="-51" dirty="0">
                <a:solidFill>
                  <a:srgbClr val="1689CA"/>
                </a:solidFill>
                <a:latin typeface="Tahoma"/>
                <a:cs typeface="Tahoma"/>
              </a:rPr>
              <a:t>r</a:t>
            </a:r>
            <a:r>
              <a:rPr sz="641" b="1" spc="-48" dirty="0">
                <a:solidFill>
                  <a:srgbClr val="1689CA"/>
                </a:solidFill>
                <a:latin typeface="Tahoma"/>
                <a:cs typeface="Tahoma"/>
              </a:rPr>
              <a:t>a</a:t>
            </a:r>
            <a:r>
              <a:rPr sz="641" b="1" spc="-26" dirty="0">
                <a:solidFill>
                  <a:srgbClr val="1689CA"/>
                </a:solidFill>
                <a:latin typeface="Tahoma"/>
                <a:cs typeface="Tahoma"/>
              </a:rPr>
              <a:t>tique</a:t>
            </a:r>
            <a:r>
              <a:rPr sz="641" b="1" spc="-19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d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22" dirty="0">
                <a:solidFill>
                  <a:srgbClr val="1689CA"/>
                </a:solidFill>
                <a:latin typeface="Tahoma"/>
                <a:cs typeface="Tahoma"/>
              </a:rPr>
              <a:t>soins  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10" dirty="0">
                <a:solidFill>
                  <a:srgbClr val="1689CA"/>
                </a:solidFill>
                <a:latin typeface="Tahoma"/>
                <a:cs typeface="Tahoma"/>
              </a:rPr>
              <a:t>t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38" dirty="0">
                <a:solidFill>
                  <a:srgbClr val="1689CA"/>
                </a:solidFill>
                <a:latin typeface="Tahoma"/>
                <a:cs typeface="Tahoma"/>
              </a:rPr>
              <a:t>accompagneme</a:t>
            </a:r>
            <a:r>
              <a:rPr sz="641" b="1" spc="-48" dirty="0">
                <a:solidFill>
                  <a:srgbClr val="1689CA"/>
                </a:solidFill>
                <a:latin typeface="Tahoma"/>
                <a:cs typeface="Tahoma"/>
              </a:rPr>
              <a:t>n</a:t>
            </a:r>
            <a:r>
              <a:rPr sz="641" b="1" spc="10" dirty="0">
                <a:solidFill>
                  <a:srgbClr val="1689CA"/>
                </a:solidFill>
                <a:latin typeface="Tahoma"/>
                <a:cs typeface="Tahoma"/>
              </a:rPr>
              <a:t>t</a:t>
            </a:r>
            <a:endParaRPr sz="641" dirty="0">
              <a:latin typeface="Tahoma"/>
              <a:cs typeface="Tahoma"/>
            </a:endParaRPr>
          </a:p>
          <a:p>
            <a:pPr marL="114023" marR="52125" indent="-105879">
              <a:spcBef>
                <a:spcPts val="212"/>
              </a:spcBef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64" dirty="0">
                <a:latin typeface="Tahoma"/>
                <a:cs typeface="Tahoma"/>
              </a:rPr>
              <a:t>P</a:t>
            </a:r>
            <a:r>
              <a:rPr sz="577" b="1" spc="-61" dirty="0">
                <a:latin typeface="Tahoma"/>
                <a:cs typeface="Tahoma"/>
              </a:rPr>
              <a:t>rix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77" dirty="0">
                <a:latin typeface="Tahoma"/>
                <a:cs typeface="Tahoma"/>
              </a:rPr>
              <a:t>r</a:t>
            </a:r>
            <a:r>
              <a:rPr sz="577" b="1" spc="-42" dirty="0">
                <a:latin typeface="Tahoma"/>
                <a:cs typeface="Tahoma"/>
              </a:rPr>
              <a:t>eche</a:t>
            </a:r>
            <a:r>
              <a:rPr sz="577" b="1" spc="-45" dirty="0">
                <a:latin typeface="Tahoma"/>
                <a:cs typeface="Tahoma"/>
              </a:rPr>
              <a:t>r</a:t>
            </a:r>
            <a:r>
              <a:rPr sz="577" b="1" spc="-35" dirty="0">
                <a:latin typeface="Tahoma"/>
                <a:cs typeface="Tahoma"/>
              </a:rPr>
              <a:t>che,  </a:t>
            </a:r>
            <a:r>
              <a:rPr sz="577" b="1" spc="-38" dirty="0">
                <a:latin typeface="Tahoma"/>
                <a:cs typeface="Tahoma"/>
              </a:rPr>
              <a:t>i</a:t>
            </a:r>
            <a:r>
              <a:rPr sz="577" b="1" spc="-90" dirty="0">
                <a:latin typeface="Tahoma"/>
                <a:cs typeface="Tahoma"/>
              </a:rPr>
              <a:t>n</a:t>
            </a:r>
            <a:r>
              <a:rPr sz="577" b="1" spc="-10" dirty="0">
                <a:latin typeface="Tahoma"/>
                <a:cs typeface="Tahoma"/>
              </a:rPr>
              <a:t>f</a:t>
            </a:r>
            <a:r>
              <a:rPr sz="577" b="1" spc="-61" dirty="0">
                <a:latin typeface="Tahoma"/>
                <a:cs typeface="Tahoma"/>
              </a:rPr>
              <a:t>orm</a:t>
            </a:r>
            <a:r>
              <a:rPr sz="577" b="1" spc="-64" dirty="0">
                <a:latin typeface="Tahoma"/>
                <a:cs typeface="Tahoma"/>
              </a:rPr>
              <a:t>a</a:t>
            </a:r>
            <a:r>
              <a:rPr sz="577" b="1" spc="-35" dirty="0">
                <a:latin typeface="Tahoma"/>
                <a:cs typeface="Tahoma"/>
              </a:rPr>
              <a:t>tions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9" dirty="0">
                <a:latin typeface="Tahoma"/>
                <a:cs typeface="Tahoma"/>
              </a:rPr>
              <a:t>scie</a:t>
            </a:r>
            <a:r>
              <a:rPr sz="577" b="1" spc="-45" dirty="0">
                <a:latin typeface="Tahoma"/>
                <a:cs typeface="Tahoma"/>
              </a:rPr>
              <a:t>n</a:t>
            </a:r>
            <a:r>
              <a:rPr sz="577" b="1" spc="-32" dirty="0">
                <a:latin typeface="Tahoma"/>
                <a:cs typeface="Tahoma"/>
              </a:rPr>
              <a:t>tifiques  </a:t>
            </a:r>
            <a:r>
              <a:rPr sz="577" b="1" spc="-38" dirty="0">
                <a:latin typeface="Tahoma"/>
                <a:cs typeface="Tahoma"/>
              </a:rPr>
              <a:t>e</a:t>
            </a:r>
            <a:r>
              <a:rPr sz="577" b="1" spc="-10" dirty="0">
                <a:latin typeface="Tahoma"/>
                <a:cs typeface="Tahoma"/>
              </a:rPr>
              <a:t>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financeme</a:t>
            </a:r>
            <a:r>
              <a:rPr sz="577" b="1" spc="-58" dirty="0">
                <a:latin typeface="Tahoma"/>
                <a:cs typeface="Tahoma"/>
              </a:rPr>
              <a:t>n</a:t>
            </a:r>
            <a:r>
              <a:rPr sz="577" b="1" spc="-10" dirty="0">
                <a:latin typeface="Tahoma"/>
                <a:cs typeface="Tahoma"/>
              </a:rPr>
              <a:t>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d’</a:t>
            </a:r>
            <a:r>
              <a:rPr sz="577" b="1" spc="-58" dirty="0">
                <a:latin typeface="Tahoma"/>
                <a:cs typeface="Tahoma"/>
              </a:rPr>
              <a:t>é</a:t>
            </a:r>
            <a:r>
              <a:rPr sz="577" b="1" spc="-32" dirty="0">
                <a:latin typeface="Tahoma"/>
                <a:cs typeface="Tahoma"/>
              </a:rPr>
              <a:t>tudes</a:t>
            </a:r>
            <a:endParaRPr sz="577" dirty="0">
              <a:latin typeface="Tahoma"/>
              <a:cs typeface="Tahoma"/>
            </a:endParaRPr>
          </a:p>
          <a:p>
            <a:pPr marL="114023" marR="73301" indent="-105879">
              <a:buClr>
                <a:srgbClr val="84CCF1"/>
              </a:buClr>
              <a:buFont typeface="Tahoma"/>
              <a:buChar char="►"/>
              <a:tabLst>
                <a:tab pos="114023" algn="l"/>
              </a:tabLst>
            </a:pPr>
            <a:r>
              <a:rPr sz="577" b="1" spc="-48" dirty="0">
                <a:latin typeface="Tahoma"/>
                <a:cs typeface="Tahoma"/>
              </a:rPr>
              <a:t>Co</a:t>
            </a:r>
            <a:r>
              <a:rPr sz="577" b="1" spc="-58" dirty="0">
                <a:latin typeface="Tahoma"/>
                <a:cs typeface="Tahoma"/>
              </a:rPr>
              <a:t>n</a:t>
            </a:r>
            <a:r>
              <a:rPr sz="577" b="1" spc="-10" dirty="0">
                <a:latin typeface="Tahoma"/>
                <a:cs typeface="Tahoma"/>
              </a:rPr>
              <a:t>f</a:t>
            </a:r>
            <a:r>
              <a:rPr sz="577" b="1" spc="-51" dirty="0">
                <a:latin typeface="Tahoma"/>
                <a:cs typeface="Tahoma"/>
              </a:rPr>
              <a:t>é</a:t>
            </a:r>
            <a:r>
              <a:rPr sz="577" b="1" spc="-55" dirty="0">
                <a:latin typeface="Tahoma"/>
                <a:cs typeface="Tahoma"/>
              </a:rPr>
              <a:t>r</a:t>
            </a:r>
            <a:r>
              <a:rPr sz="577" b="1" spc="-26" dirty="0">
                <a:latin typeface="Tahoma"/>
                <a:cs typeface="Tahoma"/>
              </a:rPr>
              <a:t>ences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e</a:t>
            </a:r>
            <a:r>
              <a:rPr sz="577" b="1" spc="-10" dirty="0">
                <a:latin typeface="Tahoma"/>
                <a:cs typeface="Tahoma"/>
              </a:rPr>
              <a:t>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colloques  </a:t>
            </a:r>
            <a:r>
              <a:rPr sz="577" b="1" spc="-32" dirty="0">
                <a:latin typeface="Tahoma"/>
                <a:cs typeface="Tahoma"/>
              </a:rPr>
              <a:t>scientifiques</a:t>
            </a:r>
            <a:endParaRPr sz="577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846" y="2459824"/>
            <a:ext cx="978202" cy="197630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8145" marR="3258">
              <a:lnSpc>
                <a:spcPts val="705"/>
              </a:lnSpc>
              <a:spcBef>
                <a:spcPts val="141"/>
              </a:spcBef>
            </a:pP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Soutien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26" dirty="0">
                <a:solidFill>
                  <a:srgbClr val="1689CA"/>
                </a:solidFill>
                <a:latin typeface="Tahoma"/>
                <a:cs typeface="Tahoma"/>
              </a:rPr>
              <a:t>de</a:t>
            </a:r>
            <a:r>
              <a:rPr sz="641" b="1" spc="-16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3" dirty="0">
                <a:solidFill>
                  <a:srgbClr val="1689CA"/>
                </a:solidFill>
                <a:latin typeface="Tahoma"/>
                <a:cs typeface="Tahoma"/>
              </a:rPr>
              <a:t>f</a:t>
            </a:r>
            <a:r>
              <a:rPr sz="641" b="1" spc="-32" dirty="0">
                <a:solidFill>
                  <a:srgbClr val="1689CA"/>
                </a:solidFill>
                <a:latin typeface="Tahoma"/>
                <a:cs typeface="Tahoma"/>
              </a:rPr>
              <a:t>amille</a:t>
            </a:r>
            <a:r>
              <a:rPr sz="641" b="1" spc="-26" dirty="0">
                <a:solidFill>
                  <a:srgbClr val="1689CA"/>
                </a:solidFill>
                <a:latin typeface="Tahoma"/>
                <a:cs typeface="Tahoma"/>
              </a:rPr>
              <a:t>s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45" dirty="0">
                <a:solidFill>
                  <a:srgbClr val="1689CA"/>
                </a:solidFill>
                <a:latin typeface="Tahoma"/>
                <a:cs typeface="Tahoma"/>
              </a:rPr>
              <a:t>pa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r</a:t>
            </a:r>
            <a:r>
              <a:rPr sz="641" b="1" spc="-8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32" dirty="0">
                <a:solidFill>
                  <a:srgbClr val="1689CA"/>
                </a:solidFill>
                <a:latin typeface="Tahoma"/>
                <a:cs typeface="Tahoma"/>
              </a:rPr>
              <a:t>la  </a:t>
            </a:r>
            <a:r>
              <a:rPr sz="641" b="1" spc="3" dirty="0">
                <a:solidFill>
                  <a:srgbClr val="1689CA"/>
                </a:solidFill>
                <a:latin typeface="Tahoma"/>
                <a:cs typeface="Tahoma"/>
              </a:rPr>
              <a:t>f</a:t>
            </a:r>
            <a:r>
              <a:rPr sz="641" b="1" spc="-48" dirty="0">
                <a:solidFill>
                  <a:srgbClr val="1689CA"/>
                </a:solidFill>
                <a:latin typeface="Tahoma"/>
                <a:cs typeface="Tahoma"/>
              </a:rPr>
              <a:t>orm</a:t>
            </a:r>
            <a:r>
              <a:rPr sz="641" b="1" spc="-55" dirty="0">
                <a:solidFill>
                  <a:srgbClr val="1689CA"/>
                </a:solidFill>
                <a:latin typeface="Tahoma"/>
                <a:cs typeface="Tahoma"/>
              </a:rPr>
              <a:t>a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tio</a:t>
            </a:r>
            <a:r>
              <a:rPr sz="641" b="1" spc="-32" dirty="0">
                <a:solidFill>
                  <a:srgbClr val="1689CA"/>
                </a:solidFill>
                <a:latin typeface="Tahoma"/>
                <a:cs typeface="Tahoma"/>
              </a:rPr>
              <a:t>n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42" dirty="0">
                <a:solidFill>
                  <a:srgbClr val="1689CA"/>
                </a:solidFill>
                <a:latin typeface="Tahoma"/>
                <a:cs typeface="Tahoma"/>
              </a:rPr>
              <a:t>e</a:t>
            </a:r>
            <a:r>
              <a:rPr sz="641" b="1" spc="10" dirty="0">
                <a:solidFill>
                  <a:srgbClr val="1689CA"/>
                </a:solidFill>
                <a:latin typeface="Tahoma"/>
                <a:cs typeface="Tahoma"/>
              </a:rPr>
              <a:t>t</a:t>
            </a:r>
            <a:r>
              <a:rPr sz="641" b="1" spc="-73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641" b="1" spc="-29" dirty="0">
                <a:solidFill>
                  <a:srgbClr val="1689CA"/>
                </a:solidFill>
                <a:latin typeface="Tahoma"/>
                <a:cs typeface="Tahoma"/>
              </a:rPr>
              <a:t>l’e</a:t>
            </a:r>
            <a:r>
              <a:rPr sz="641" b="1" spc="-51" dirty="0">
                <a:solidFill>
                  <a:srgbClr val="1689CA"/>
                </a:solidFill>
                <a:latin typeface="Tahoma"/>
                <a:cs typeface="Tahoma"/>
              </a:rPr>
              <a:t>n</a:t>
            </a:r>
            <a:r>
              <a:rPr sz="641" b="1" spc="-19" dirty="0">
                <a:solidFill>
                  <a:srgbClr val="1689CA"/>
                </a:solidFill>
                <a:latin typeface="Tahoma"/>
                <a:cs typeface="Tahoma"/>
              </a:rPr>
              <a:t>t</a:t>
            </a:r>
            <a:r>
              <a:rPr sz="641" b="1" spc="-35" dirty="0">
                <a:solidFill>
                  <a:srgbClr val="1689CA"/>
                </a:solidFill>
                <a:latin typeface="Tahoma"/>
                <a:cs typeface="Tahoma"/>
              </a:rPr>
              <a:t>raide</a:t>
            </a:r>
            <a:endParaRPr sz="641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1628" y="1304577"/>
            <a:ext cx="4403129" cy="960123"/>
          </a:xfrm>
          <a:prstGeom prst="rect">
            <a:avLst/>
          </a:prstGeom>
        </p:spPr>
        <p:txBody>
          <a:bodyPr vert="horz" wrap="square" lIns="0" tIns="24435" rIns="0" bIns="0" rtlCol="0">
            <a:spAutoFit/>
          </a:bodyPr>
          <a:lstStyle/>
          <a:p>
            <a:pPr marL="2581810">
              <a:spcBef>
                <a:spcPts val="192"/>
              </a:spcBef>
            </a:pPr>
            <a:r>
              <a:rPr sz="385" b="1" i="1" spc="-19" dirty="0">
                <a:solidFill>
                  <a:srgbClr val="58595B"/>
                </a:solidFill>
                <a:latin typeface="Trebuchet MS"/>
                <a:cs typeface="Trebuchet MS"/>
              </a:rPr>
              <a:t>Chiffres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32" dirty="0">
                <a:solidFill>
                  <a:srgbClr val="58595B"/>
                </a:solidFill>
                <a:latin typeface="Trebuchet MS"/>
                <a:cs typeface="Trebuchet MS"/>
              </a:rPr>
              <a:t>France,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13" dirty="0">
                <a:solidFill>
                  <a:srgbClr val="58595B"/>
                </a:solidFill>
                <a:latin typeface="Trebuchet MS"/>
                <a:cs typeface="Trebuchet MS"/>
              </a:rPr>
              <a:t>source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16" dirty="0">
                <a:solidFill>
                  <a:srgbClr val="58595B"/>
                </a:solidFill>
                <a:latin typeface="Trebuchet MS"/>
                <a:cs typeface="Trebuchet MS"/>
              </a:rPr>
              <a:t>OMS,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29" dirty="0">
                <a:solidFill>
                  <a:srgbClr val="58595B"/>
                </a:solidFill>
                <a:latin typeface="Trebuchet MS"/>
                <a:cs typeface="Trebuchet MS"/>
              </a:rPr>
              <a:t>«Psychiatrie,</a:t>
            </a:r>
            <a:r>
              <a:rPr sz="385" b="1" i="1" spc="-45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35" dirty="0">
                <a:solidFill>
                  <a:srgbClr val="58595B"/>
                </a:solidFill>
                <a:latin typeface="Trebuchet MS"/>
                <a:cs typeface="Trebuchet MS"/>
              </a:rPr>
              <a:t>l’état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26" dirty="0">
                <a:solidFill>
                  <a:srgbClr val="58595B"/>
                </a:solidFill>
                <a:latin typeface="Trebuchet MS"/>
                <a:cs typeface="Trebuchet MS"/>
              </a:rPr>
              <a:t>d’urgence»,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16" dirty="0">
                <a:solidFill>
                  <a:srgbClr val="58595B"/>
                </a:solidFill>
                <a:latin typeface="Trebuchet MS"/>
                <a:cs typeface="Trebuchet MS"/>
              </a:rPr>
              <a:t>CNAM,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19" dirty="0">
                <a:solidFill>
                  <a:srgbClr val="58595B"/>
                </a:solidFill>
                <a:latin typeface="Trebuchet MS"/>
                <a:cs typeface="Trebuchet MS"/>
              </a:rPr>
              <a:t>Etude</a:t>
            </a:r>
            <a:r>
              <a:rPr sz="385" b="1" i="1" spc="-45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29" dirty="0">
                <a:solidFill>
                  <a:srgbClr val="58595B"/>
                </a:solidFill>
                <a:latin typeface="Trebuchet MS"/>
                <a:cs typeface="Trebuchet MS"/>
              </a:rPr>
              <a:t>FondaMental.</a:t>
            </a:r>
            <a:endParaRPr sz="385" dirty="0">
              <a:latin typeface="Trebuchet MS"/>
              <a:cs typeface="Trebuchet MS"/>
            </a:endParaRPr>
          </a:p>
          <a:p>
            <a:pPr marL="8145" marR="3258" algn="just">
              <a:spcBef>
                <a:spcPts val="186"/>
              </a:spcBef>
            </a:pPr>
            <a:r>
              <a:rPr sz="577" b="1" spc="-45" dirty="0">
                <a:latin typeface="Tahoma"/>
                <a:cs typeface="Tahoma"/>
              </a:rPr>
              <a:t>Schizophrénies, </a:t>
            </a:r>
            <a:r>
              <a:rPr sz="577" b="1" spc="-42" dirty="0">
                <a:latin typeface="Tahoma"/>
                <a:cs typeface="Tahoma"/>
              </a:rPr>
              <a:t>troubles </a:t>
            </a:r>
            <a:r>
              <a:rPr sz="577" b="1" spc="-48" dirty="0">
                <a:latin typeface="Tahoma"/>
                <a:cs typeface="Tahoma"/>
              </a:rPr>
              <a:t>bipolaires, </a:t>
            </a:r>
            <a:r>
              <a:rPr sz="577" b="1" spc="-42" dirty="0">
                <a:latin typeface="Tahoma"/>
                <a:cs typeface="Tahoma"/>
              </a:rPr>
              <a:t>dépression, troubles </a:t>
            </a:r>
            <a:r>
              <a:rPr sz="577" b="1" spc="-51" dirty="0">
                <a:latin typeface="Tahoma"/>
                <a:cs typeface="Tahoma"/>
              </a:rPr>
              <a:t>anxieux… </a:t>
            </a:r>
            <a:r>
              <a:rPr sz="577" b="1" spc="-58" dirty="0">
                <a:latin typeface="Tahoma"/>
                <a:cs typeface="Tahoma"/>
              </a:rPr>
              <a:t>aujourd’hui, </a:t>
            </a:r>
            <a:r>
              <a:rPr sz="577" b="1" spc="-22" dirty="0">
                <a:latin typeface="Tahoma"/>
                <a:cs typeface="Tahoma"/>
              </a:rPr>
              <a:t>3 </a:t>
            </a:r>
            <a:r>
              <a:rPr sz="577" b="1" spc="-51" dirty="0">
                <a:latin typeface="Tahoma"/>
                <a:cs typeface="Tahoma"/>
              </a:rPr>
              <a:t>millions </a:t>
            </a:r>
            <a:r>
              <a:rPr sz="577" b="1" spc="-42" dirty="0">
                <a:latin typeface="Tahoma"/>
                <a:cs typeface="Tahoma"/>
              </a:rPr>
              <a:t>de personnes </a:t>
            </a:r>
            <a:r>
              <a:rPr sz="577" b="1" spc="-32" dirty="0">
                <a:latin typeface="Tahoma"/>
                <a:cs typeface="Tahoma"/>
              </a:rPr>
              <a:t>sont concernées </a:t>
            </a:r>
            <a:r>
              <a:rPr sz="577" b="1" spc="-55" dirty="0">
                <a:latin typeface="Tahoma"/>
                <a:cs typeface="Tahoma"/>
              </a:rPr>
              <a:t>par </a:t>
            </a:r>
            <a:r>
              <a:rPr sz="577" b="1" spc="-26" dirty="0">
                <a:latin typeface="Tahoma"/>
                <a:cs typeface="Tahoma"/>
              </a:rPr>
              <a:t>les </a:t>
            </a:r>
            <a:r>
              <a:rPr sz="577" b="1" spc="-42" dirty="0">
                <a:latin typeface="Tahoma"/>
                <a:cs typeface="Tahoma"/>
              </a:rPr>
              <a:t>troubles </a:t>
            </a:r>
            <a:r>
              <a:rPr sz="577" b="1" spc="-38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psychiques, </a:t>
            </a:r>
            <a:r>
              <a:rPr sz="577" b="1" spc="-26" dirty="0">
                <a:latin typeface="Tahoma"/>
                <a:cs typeface="Tahoma"/>
              </a:rPr>
              <a:t>des </a:t>
            </a:r>
            <a:r>
              <a:rPr sz="577" b="1" spc="-45" dirty="0">
                <a:latin typeface="Tahoma"/>
                <a:cs typeface="Tahoma"/>
              </a:rPr>
              <a:t>handicaps </a:t>
            </a:r>
            <a:r>
              <a:rPr sz="577" b="1" spc="-38" dirty="0">
                <a:latin typeface="Tahoma"/>
                <a:cs typeface="Tahoma"/>
              </a:rPr>
              <a:t>invisibles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58" dirty="0">
                <a:latin typeface="Tahoma"/>
                <a:cs typeface="Tahoma"/>
              </a:rPr>
              <a:t>non </a:t>
            </a:r>
            <a:r>
              <a:rPr sz="577" b="1" spc="-38" dirty="0">
                <a:latin typeface="Tahoma"/>
                <a:cs typeface="Tahoma"/>
              </a:rPr>
              <a:t>compensés, </a:t>
            </a:r>
            <a:r>
              <a:rPr sz="577" b="1" spc="-26" dirty="0">
                <a:latin typeface="Tahoma"/>
                <a:cs typeface="Tahoma"/>
              </a:rPr>
              <a:t>des </a:t>
            </a:r>
            <a:r>
              <a:rPr sz="577" b="1" spc="-48" dirty="0">
                <a:latin typeface="Tahoma"/>
                <a:cs typeface="Tahoma"/>
              </a:rPr>
              <a:t>maladies </a:t>
            </a:r>
            <a:r>
              <a:rPr sz="577" b="1" spc="-42" dirty="0">
                <a:latin typeface="Tahoma"/>
                <a:cs typeface="Tahoma"/>
              </a:rPr>
              <a:t>encore </a:t>
            </a:r>
            <a:r>
              <a:rPr sz="577" b="1" spc="-35" dirty="0">
                <a:latin typeface="Tahoma"/>
                <a:cs typeface="Tahoma"/>
              </a:rPr>
              <a:t>taboues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38" dirty="0">
                <a:latin typeface="Tahoma"/>
                <a:cs typeface="Tahoma"/>
              </a:rPr>
              <a:t>souvent </a:t>
            </a:r>
            <a:r>
              <a:rPr sz="577" b="1" spc="-42" dirty="0">
                <a:latin typeface="Tahoma"/>
                <a:cs typeface="Tahoma"/>
              </a:rPr>
              <a:t>incomprises </a:t>
            </a:r>
            <a:r>
              <a:rPr sz="577" b="1" spc="-61" dirty="0">
                <a:latin typeface="Tahoma"/>
                <a:cs typeface="Tahoma"/>
              </a:rPr>
              <a:t>du grand </a:t>
            </a:r>
            <a:r>
              <a:rPr sz="577" b="1" spc="-48" dirty="0">
                <a:latin typeface="Tahoma"/>
                <a:cs typeface="Tahoma"/>
              </a:rPr>
              <a:t>public. </a:t>
            </a:r>
            <a:r>
              <a:rPr sz="577" b="1" spc="-55" dirty="0">
                <a:latin typeface="Tahoma"/>
                <a:cs typeface="Tahoma"/>
              </a:rPr>
              <a:t>L’Unafam, 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association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reconnue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d’utilité</a:t>
            </a:r>
            <a:r>
              <a:rPr sz="577" b="1" spc="-48" dirty="0">
                <a:latin typeface="Tahoma"/>
                <a:cs typeface="Tahoma"/>
              </a:rPr>
              <a:t> </a:t>
            </a:r>
            <a:r>
              <a:rPr sz="577" b="1" spc="-55" dirty="0">
                <a:latin typeface="Tahoma"/>
                <a:cs typeface="Tahoma"/>
              </a:rPr>
              <a:t>publique,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accompagne</a:t>
            </a:r>
            <a:r>
              <a:rPr sz="577" b="1" spc="-48" dirty="0">
                <a:latin typeface="Tahoma"/>
                <a:cs typeface="Tahoma"/>
              </a:rPr>
              <a:t> l’entourage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48" dirty="0">
                <a:latin typeface="Tahoma"/>
                <a:cs typeface="Tahoma"/>
              </a:rPr>
              <a:t> </a:t>
            </a:r>
            <a:r>
              <a:rPr sz="577" b="1" spc="-10" dirty="0">
                <a:latin typeface="Tahoma"/>
                <a:cs typeface="Tahoma"/>
              </a:rPr>
              <a:t>ces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personnes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vivant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avec</a:t>
            </a:r>
            <a:r>
              <a:rPr sz="577" b="1" spc="-48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troubles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psychiques</a:t>
            </a:r>
            <a:r>
              <a:rPr sz="577" b="1" spc="-48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depuis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29" dirty="0">
                <a:latin typeface="Tahoma"/>
                <a:cs typeface="Tahoma"/>
              </a:rPr>
              <a:t>1963.</a:t>
            </a:r>
            <a:endParaRPr sz="577" dirty="0">
              <a:latin typeface="Tahoma"/>
              <a:cs typeface="Tahoma"/>
            </a:endParaRPr>
          </a:p>
          <a:p>
            <a:pPr marL="8145" marR="3665" algn="just">
              <a:spcBef>
                <a:spcPts val="180"/>
              </a:spcBef>
            </a:pPr>
            <a:r>
              <a:rPr sz="577" b="1" spc="-45" dirty="0">
                <a:latin typeface="Tahoma"/>
                <a:cs typeface="Tahoma"/>
              </a:rPr>
              <a:t>Accueillir,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soutenir,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former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et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13" dirty="0">
                <a:latin typeface="Tahoma"/>
                <a:cs typeface="Tahoma"/>
              </a:rPr>
              <a:t>se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battre</a:t>
            </a:r>
            <a:r>
              <a:rPr sz="577" b="1" spc="-58" dirty="0">
                <a:latin typeface="Tahoma"/>
                <a:cs typeface="Tahoma"/>
              </a:rPr>
              <a:t> pour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les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droits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personnes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concernées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et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leurs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familles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sont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les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missions</a:t>
            </a:r>
            <a:r>
              <a:rPr sz="577" b="1" spc="-58" dirty="0">
                <a:latin typeface="Tahoma"/>
                <a:cs typeface="Tahoma"/>
              </a:rPr>
              <a:t> </a:t>
            </a:r>
            <a:r>
              <a:rPr sz="577" b="1" spc="-48" dirty="0">
                <a:latin typeface="Tahoma"/>
                <a:cs typeface="Tahoma"/>
              </a:rPr>
              <a:t>auxquelles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s’attèlent </a:t>
            </a:r>
            <a:r>
              <a:rPr sz="577" b="1" spc="-160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sur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tout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le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territoire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nos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2" dirty="0">
                <a:latin typeface="Tahoma"/>
                <a:cs typeface="Tahoma"/>
              </a:rPr>
              <a:t>1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2" dirty="0">
                <a:latin typeface="Tahoma"/>
                <a:cs typeface="Tahoma"/>
              </a:rPr>
              <a:t>600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bénévoles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formés,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5" dirty="0">
                <a:latin typeface="Tahoma"/>
                <a:cs typeface="Tahoma"/>
              </a:rPr>
              <a:t>avec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l’aide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38" dirty="0">
                <a:latin typeface="Tahoma"/>
                <a:cs typeface="Tahoma"/>
              </a:rPr>
              <a:t>professionnels.</a:t>
            </a:r>
            <a:endParaRPr sz="577" dirty="0">
              <a:latin typeface="Tahoma"/>
              <a:cs typeface="Tahoma"/>
            </a:endParaRPr>
          </a:p>
          <a:p>
            <a:pPr marL="8145" marR="3258" algn="just">
              <a:spcBef>
                <a:spcPts val="183"/>
              </a:spcBef>
            </a:pPr>
            <a:r>
              <a:rPr sz="577" b="1" spc="-45" dirty="0">
                <a:latin typeface="Tahoma"/>
                <a:cs typeface="Tahoma"/>
              </a:rPr>
              <a:t>Nous </a:t>
            </a:r>
            <a:r>
              <a:rPr sz="577" b="1" spc="-35" dirty="0">
                <a:latin typeface="Tahoma"/>
                <a:cs typeface="Tahoma"/>
              </a:rPr>
              <a:t>luttons </a:t>
            </a:r>
            <a:r>
              <a:rPr sz="577" b="1" spc="-58" dirty="0">
                <a:latin typeface="Tahoma"/>
                <a:cs typeface="Tahoma"/>
              </a:rPr>
              <a:t>au </a:t>
            </a:r>
            <a:r>
              <a:rPr sz="577" b="1" spc="-48" dirty="0">
                <a:latin typeface="Tahoma"/>
                <a:cs typeface="Tahoma"/>
              </a:rPr>
              <a:t>quotidien </a:t>
            </a:r>
            <a:r>
              <a:rPr sz="577" b="1" spc="-42" dirty="0">
                <a:latin typeface="Tahoma"/>
                <a:cs typeface="Tahoma"/>
              </a:rPr>
              <a:t>contre </a:t>
            </a:r>
            <a:r>
              <a:rPr sz="577" b="1" spc="-26" dirty="0">
                <a:latin typeface="Tahoma"/>
                <a:cs typeface="Tahoma"/>
              </a:rPr>
              <a:t>les </a:t>
            </a:r>
            <a:r>
              <a:rPr sz="577" b="1" spc="-48" dirty="0">
                <a:latin typeface="Tahoma"/>
                <a:cs typeface="Tahoma"/>
              </a:rPr>
              <a:t>préjugés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51" dirty="0">
                <a:latin typeface="Tahoma"/>
                <a:cs typeface="Tahoma"/>
              </a:rPr>
              <a:t>la </a:t>
            </a:r>
            <a:r>
              <a:rPr sz="577" b="1" spc="-42" dirty="0">
                <a:latin typeface="Tahoma"/>
                <a:cs typeface="Tahoma"/>
              </a:rPr>
              <a:t>stigmatisation </a:t>
            </a:r>
            <a:r>
              <a:rPr sz="577" b="1" spc="-32" dirty="0">
                <a:latin typeface="Tahoma"/>
                <a:cs typeface="Tahoma"/>
              </a:rPr>
              <a:t>liés </a:t>
            </a:r>
            <a:r>
              <a:rPr sz="577" b="1" spc="-64" dirty="0">
                <a:latin typeface="Tahoma"/>
                <a:cs typeface="Tahoma"/>
              </a:rPr>
              <a:t>aux </a:t>
            </a:r>
            <a:r>
              <a:rPr sz="577" b="1" spc="-48" dirty="0">
                <a:latin typeface="Tahoma"/>
                <a:cs typeface="Tahoma"/>
              </a:rPr>
              <a:t>maladies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58" dirty="0">
                <a:latin typeface="Tahoma"/>
                <a:cs typeface="Tahoma"/>
              </a:rPr>
              <a:t>au </a:t>
            </a:r>
            <a:r>
              <a:rPr sz="577" b="1" spc="-51" dirty="0">
                <a:latin typeface="Tahoma"/>
                <a:cs typeface="Tahoma"/>
              </a:rPr>
              <a:t>handicap </a:t>
            </a:r>
            <a:r>
              <a:rPr sz="577" b="1" spc="-42" dirty="0">
                <a:latin typeface="Tahoma"/>
                <a:cs typeface="Tahoma"/>
              </a:rPr>
              <a:t>psychiques, </a:t>
            </a:r>
            <a:r>
              <a:rPr sz="577" b="1" spc="-45" dirty="0">
                <a:latin typeface="Tahoma"/>
                <a:cs typeface="Tahoma"/>
              </a:rPr>
              <a:t>militons </a:t>
            </a:r>
            <a:r>
              <a:rPr sz="577" b="1" spc="-58" dirty="0">
                <a:latin typeface="Tahoma"/>
                <a:cs typeface="Tahoma"/>
              </a:rPr>
              <a:t>pour </a:t>
            </a:r>
            <a:r>
              <a:rPr sz="577" b="1" spc="-55" dirty="0">
                <a:latin typeface="Tahoma"/>
                <a:cs typeface="Tahoma"/>
              </a:rPr>
              <a:t>une </a:t>
            </a:r>
            <a:r>
              <a:rPr sz="577" b="1" spc="-26" dirty="0">
                <a:latin typeface="Tahoma"/>
                <a:cs typeface="Tahoma"/>
              </a:rPr>
              <a:t>effectivité </a:t>
            </a:r>
            <a:r>
              <a:rPr sz="577" b="1" spc="-160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des </a:t>
            </a:r>
            <a:r>
              <a:rPr sz="577" b="1" spc="-38" dirty="0">
                <a:latin typeface="Tahoma"/>
                <a:cs typeface="Tahoma"/>
              </a:rPr>
              <a:t>droits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35" dirty="0">
                <a:latin typeface="Tahoma"/>
                <a:cs typeface="Tahoma"/>
              </a:rPr>
              <a:t>soutenons </a:t>
            </a:r>
            <a:r>
              <a:rPr sz="577" b="1" spc="-42" dirty="0">
                <a:latin typeface="Tahoma"/>
                <a:cs typeface="Tahoma"/>
              </a:rPr>
              <a:t>activement </a:t>
            </a:r>
            <a:r>
              <a:rPr sz="577" b="1" spc="-51" dirty="0">
                <a:latin typeface="Tahoma"/>
                <a:cs typeface="Tahoma"/>
              </a:rPr>
              <a:t>la </a:t>
            </a:r>
            <a:r>
              <a:rPr sz="577" b="1" spc="-42" dirty="0">
                <a:latin typeface="Tahoma"/>
                <a:cs typeface="Tahoma"/>
              </a:rPr>
              <a:t>recherche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51" dirty="0">
                <a:latin typeface="Tahoma"/>
                <a:cs typeface="Tahoma"/>
              </a:rPr>
              <a:t>l’innovation </a:t>
            </a:r>
            <a:r>
              <a:rPr sz="577" b="1" spc="-42" dirty="0">
                <a:latin typeface="Tahoma"/>
                <a:cs typeface="Tahoma"/>
              </a:rPr>
              <a:t>dans </a:t>
            </a:r>
            <a:r>
              <a:rPr sz="577" b="1" spc="-26" dirty="0">
                <a:latin typeface="Tahoma"/>
                <a:cs typeface="Tahoma"/>
              </a:rPr>
              <a:t>les </a:t>
            </a:r>
            <a:r>
              <a:rPr sz="577" b="1" spc="-45" dirty="0">
                <a:latin typeface="Tahoma"/>
                <a:cs typeface="Tahoma"/>
              </a:rPr>
              <a:t>pratiques </a:t>
            </a:r>
            <a:r>
              <a:rPr sz="577" b="1" spc="-42" dirty="0">
                <a:latin typeface="Tahoma"/>
                <a:cs typeface="Tahoma"/>
              </a:rPr>
              <a:t>de </a:t>
            </a:r>
            <a:r>
              <a:rPr sz="577" b="1" spc="-32" dirty="0">
                <a:latin typeface="Tahoma"/>
                <a:cs typeface="Tahoma"/>
              </a:rPr>
              <a:t>soins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48" dirty="0">
                <a:latin typeface="Tahoma"/>
                <a:cs typeface="Tahoma"/>
              </a:rPr>
              <a:t>d’accompagnement, </a:t>
            </a:r>
            <a:r>
              <a:rPr sz="577" b="1" spc="-42" dirty="0">
                <a:latin typeface="Tahoma"/>
                <a:cs typeface="Tahoma"/>
              </a:rPr>
              <a:t>le </a:t>
            </a:r>
            <a:r>
              <a:rPr sz="577" b="1" spc="-32" dirty="0">
                <a:latin typeface="Tahoma"/>
                <a:cs typeface="Tahoma"/>
              </a:rPr>
              <a:t>tout </a:t>
            </a:r>
            <a:r>
              <a:rPr sz="577" b="1" spc="-48" dirty="0">
                <a:latin typeface="Tahoma"/>
                <a:cs typeface="Tahoma"/>
              </a:rPr>
              <a:t>en lien </a:t>
            </a:r>
            <a:r>
              <a:rPr sz="577" b="1" spc="-35" dirty="0">
                <a:latin typeface="Tahoma"/>
                <a:cs typeface="Tahoma"/>
              </a:rPr>
              <a:t>avec </a:t>
            </a:r>
            <a:r>
              <a:rPr sz="577" b="1" spc="-26" dirty="0">
                <a:latin typeface="Tahoma"/>
                <a:cs typeface="Tahoma"/>
              </a:rPr>
              <a:t>les </a:t>
            </a:r>
            <a:r>
              <a:rPr sz="577" b="1" spc="-22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décideurs publics. </a:t>
            </a:r>
            <a:r>
              <a:rPr sz="577" b="1" spc="-45" dirty="0">
                <a:latin typeface="Tahoma"/>
                <a:cs typeface="Tahoma"/>
              </a:rPr>
              <a:t>Nous </a:t>
            </a:r>
            <a:r>
              <a:rPr sz="577" b="1" spc="-42" dirty="0">
                <a:latin typeface="Tahoma"/>
                <a:cs typeface="Tahoma"/>
              </a:rPr>
              <a:t>rassemblons plus de </a:t>
            </a:r>
            <a:r>
              <a:rPr sz="577" b="1" spc="-22" dirty="0">
                <a:latin typeface="Tahoma"/>
                <a:cs typeface="Tahoma"/>
              </a:rPr>
              <a:t>15 000 </a:t>
            </a:r>
            <a:r>
              <a:rPr sz="577" b="1" spc="-45" dirty="0">
                <a:latin typeface="Tahoma"/>
                <a:cs typeface="Tahoma"/>
              </a:rPr>
              <a:t>adhérents </a:t>
            </a:r>
            <a:r>
              <a:rPr sz="577" b="1" spc="-26" dirty="0">
                <a:latin typeface="Tahoma"/>
                <a:cs typeface="Tahoma"/>
              </a:rPr>
              <a:t>et </a:t>
            </a:r>
            <a:r>
              <a:rPr sz="577" b="1" spc="-45" dirty="0">
                <a:latin typeface="Tahoma"/>
                <a:cs typeface="Tahoma"/>
              </a:rPr>
              <a:t>nous </a:t>
            </a:r>
            <a:r>
              <a:rPr sz="577" b="1" spc="-42" dirty="0">
                <a:latin typeface="Tahoma"/>
                <a:cs typeface="Tahoma"/>
              </a:rPr>
              <a:t>proposons </a:t>
            </a:r>
            <a:r>
              <a:rPr sz="577" b="1" spc="-67" dirty="0">
                <a:latin typeface="Tahoma"/>
                <a:cs typeface="Tahoma"/>
              </a:rPr>
              <a:t>un </a:t>
            </a:r>
            <a:r>
              <a:rPr sz="577" b="1" spc="-48" dirty="0">
                <a:latin typeface="Tahoma"/>
                <a:cs typeface="Tahoma"/>
              </a:rPr>
              <a:t>accompagnement </a:t>
            </a:r>
            <a:r>
              <a:rPr sz="577" b="1" spc="-55" dirty="0">
                <a:latin typeface="Tahoma"/>
                <a:cs typeface="Tahoma"/>
              </a:rPr>
              <a:t>par </a:t>
            </a:r>
            <a:r>
              <a:rPr sz="577" b="1" spc="-26" dirty="0">
                <a:latin typeface="Tahoma"/>
                <a:cs typeface="Tahoma"/>
              </a:rPr>
              <a:t>des </a:t>
            </a:r>
            <a:r>
              <a:rPr sz="577" b="1" spc="-45" dirty="0">
                <a:latin typeface="Tahoma"/>
                <a:cs typeface="Tahoma"/>
              </a:rPr>
              <a:t>pairs </a:t>
            </a:r>
            <a:r>
              <a:rPr sz="577" b="1" spc="-42" dirty="0">
                <a:latin typeface="Tahoma"/>
                <a:cs typeface="Tahoma"/>
              </a:rPr>
              <a:t>dans </a:t>
            </a:r>
            <a:r>
              <a:rPr sz="577" b="1" spc="-22" dirty="0">
                <a:latin typeface="Tahoma"/>
                <a:cs typeface="Tahoma"/>
              </a:rPr>
              <a:t>300 </a:t>
            </a:r>
            <a:r>
              <a:rPr sz="577" b="1" spc="-38" dirty="0">
                <a:latin typeface="Tahoma"/>
                <a:cs typeface="Tahoma"/>
              </a:rPr>
              <a:t>points </a:t>
            </a:r>
            <a:r>
              <a:rPr sz="577" b="1" spc="-35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d’accueil,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58" dirty="0">
                <a:latin typeface="Tahoma"/>
                <a:cs typeface="Tahoma"/>
              </a:rPr>
              <a:t>pour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briser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l’isolement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26" dirty="0">
                <a:latin typeface="Tahoma"/>
                <a:cs typeface="Tahoma"/>
              </a:rPr>
              <a:t>et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45" dirty="0">
                <a:latin typeface="Tahoma"/>
                <a:cs typeface="Tahoma"/>
              </a:rPr>
              <a:t>permettre</a:t>
            </a:r>
            <a:r>
              <a:rPr sz="577" b="1" spc="-51" dirty="0">
                <a:latin typeface="Tahoma"/>
                <a:cs typeface="Tahoma"/>
              </a:rPr>
              <a:t> </a:t>
            </a:r>
            <a:r>
              <a:rPr sz="577" b="1" spc="-42" dirty="0">
                <a:latin typeface="Tahoma"/>
                <a:cs typeface="Tahoma"/>
              </a:rPr>
              <a:t>de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51" dirty="0">
                <a:latin typeface="Tahoma"/>
                <a:cs typeface="Tahoma"/>
              </a:rPr>
              <a:t>retrouver</a:t>
            </a:r>
            <a:r>
              <a:rPr sz="577" b="1" spc="-61" dirty="0">
                <a:latin typeface="Tahoma"/>
                <a:cs typeface="Tahoma"/>
              </a:rPr>
              <a:t> </a:t>
            </a:r>
            <a:r>
              <a:rPr sz="577" b="1" spc="-51" dirty="0">
                <a:latin typeface="Tahoma"/>
                <a:cs typeface="Tahoma"/>
              </a:rPr>
              <a:t>la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32" dirty="0">
                <a:latin typeface="Tahoma"/>
                <a:cs typeface="Tahoma"/>
              </a:rPr>
              <a:t>force</a:t>
            </a:r>
            <a:r>
              <a:rPr sz="577" b="1" spc="-55" dirty="0">
                <a:latin typeface="Tahoma"/>
                <a:cs typeface="Tahoma"/>
              </a:rPr>
              <a:t> </a:t>
            </a:r>
            <a:r>
              <a:rPr sz="577" b="1" spc="-51" dirty="0">
                <a:latin typeface="Tahoma"/>
                <a:cs typeface="Tahoma"/>
              </a:rPr>
              <a:t>d’avancer.</a:t>
            </a:r>
            <a:endParaRPr sz="577" dirty="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88242" y="182482"/>
            <a:ext cx="422313" cy="256564"/>
            <a:chOff x="3335798" y="284537"/>
            <a:chExt cx="658495" cy="400050"/>
          </a:xfrm>
        </p:grpSpPr>
        <p:sp>
          <p:nvSpPr>
            <p:cNvPr id="14" name="object 14"/>
            <p:cNvSpPr/>
            <p:nvPr/>
          </p:nvSpPr>
          <p:spPr>
            <a:xfrm>
              <a:off x="3335798" y="534473"/>
              <a:ext cx="658495" cy="149860"/>
            </a:xfrm>
            <a:custGeom>
              <a:avLst/>
              <a:gdLst/>
              <a:ahLst/>
              <a:cxnLst/>
              <a:rect l="l" t="t" r="r" b="b"/>
              <a:pathLst>
                <a:path w="658495" h="149859">
                  <a:moveTo>
                    <a:pt x="12230" y="0"/>
                  </a:moveTo>
                  <a:lnTo>
                    <a:pt x="3530" y="0"/>
                  </a:lnTo>
                  <a:lnTo>
                    <a:pt x="0" y="3809"/>
                  </a:lnTo>
                  <a:lnTo>
                    <a:pt x="0" y="106679"/>
                  </a:lnTo>
                  <a:lnTo>
                    <a:pt x="3413" y="123189"/>
                  </a:lnTo>
                  <a:lnTo>
                    <a:pt x="12715" y="137159"/>
                  </a:lnTo>
                  <a:lnTo>
                    <a:pt x="26499" y="146049"/>
                  </a:lnTo>
                  <a:lnTo>
                    <a:pt x="43357" y="149859"/>
                  </a:lnTo>
                  <a:lnTo>
                    <a:pt x="60213" y="146049"/>
                  </a:lnTo>
                  <a:lnTo>
                    <a:pt x="73993" y="137159"/>
                  </a:lnTo>
                  <a:lnTo>
                    <a:pt x="75683" y="134619"/>
                  </a:lnTo>
                  <a:lnTo>
                    <a:pt x="43357" y="134619"/>
                  </a:lnTo>
                  <a:lnTo>
                    <a:pt x="32627" y="132079"/>
                  </a:lnTo>
                  <a:lnTo>
                    <a:pt x="23853" y="125729"/>
                  </a:lnTo>
                  <a:lnTo>
                    <a:pt x="17933" y="116839"/>
                  </a:lnTo>
                  <a:lnTo>
                    <a:pt x="15760" y="106679"/>
                  </a:lnTo>
                  <a:lnTo>
                    <a:pt x="15760" y="3809"/>
                  </a:lnTo>
                  <a:lnTo>
                    <a:pt x="12230" y="0"/>
                  </a:lnTo>
                  <a:close/>
                </a:path>
                <a:path w="658495" h="149859">
                  <a:moveTo>
                    <a:pt x="150748" y="15239"/>
                  </a:moveTo>
                  <a:lnTo>
                    <a:pt x="102742" y="15239"/>
                  </a:lnTo>
                  <a:lnTo>
                    <a:pt x="107403" y="20319"/>
                  </a:lnTo>
                  <a:lnTo>
                    <a:pt x="107403" y="146049"/>
                  </a:lnTo>
                  <a:lnTo>
                    <a:pt x="110934" y="149859"/>
                  </a:lnTo>
                  <a:lnTo>
                    <a:pt x="119633" y="149859"/>
                  </a:lnTo>
                  <a:lnTo>
                    <a:pt x="123164" y="146049"/>
                  </a:lnTo>
                  <a:lnTo>
                    <a:pt x="123164" y="43179"/>
                  </a:lnTo>
                  <a:lnTo>
                    <a:pt x="125335" y="31749"/>
                  </a:lnTo>
                  <a:lnTo>
                    <a:pt x="131251" y="24129"/>
                  </a:lnTo>
                  <a:lnTo>
                    <a:pt x="140020" y="17779"/>
                  </a:lnTo>
                  <a:lnTo>
                    <a:pt x="150748" y="15239"/>
                  </a:lnTo>
                  <a:close/>
                </a:path>
                <a:path w="658495" h="149859">
                  <a:moveTo>
                    <a:pt x="183067" y="15239"/>
                  </a:moveTo>
                  <a:lnTo>
                    <a:pt x="150748" y="15239"/>
                  </a:lnTo>
                  <a:lnTo>
                    <a:pt x="161477" y="17779"/>
                  </a:lnTo>
                  <a:lnTo>
                    <a:pt x="170246" y="24129"/>
                  </a:lnTo>
                  <a:lnTo>
                    <a:pt x="176162" y="31749"/>
                  </a:lnTo>
                  <a:lnTo>
                    <a:pt x="178333" y="43179"/>
                  </a:lnTo>
                  <a:lnTo>
                    <a:pt x="178333" y="124459"/>
                  </a:lnTo>
                  <a:lnTo>
                    <a:pt x="180390" y="134619"/>
                  </a:lnTo>
                  <a:lnTo>
                    <a:pt x="185994" y="142239"/>
                  </a:lnTo>
                  <a:lnTo>
                    <a:pt x="194299" y="148589"/>
                  </a:lnTo>
                  <a:lnTo>
                    <a:pt x="204457" y="149859"/>
                  </a:lnTo>
                  <a:lnTo>
                    <a:pt x="211451" y="148589"/>
                  </a:lnTo>
                  <a:lnTo>
                    <a:pt x="217728" y="146049"/>
                  </a:lnTo>
                  <a:lnTo>
                    <a:pt x="223034" y="142239"/>
                  </a:lnTo>
                  <a:lnTo>
                    <a:pt x="227114" y="137159"/>
                  </a:lnTo>
                  <a:lnTo>
                    <a:pt x="334281" y="137159"/>
                  </a:lnTo>
                  <a:lnTo>
                    <a:pt x="335230" y="135889"/>
                  </a:lnTo>
                  <a:lnTo>
                    <a:pt x="335560" y="134619"/>
                  </a:lnTo>
                  <a:lnTo>
                    <a:pt x="198742" y="134619"/>
                  </a:lnTo>
                  <a:lnTo>
                    <a:pt x="194081" y="129539"/>
                  </a:lnTo>
                  <a:lnTo>
                    <a:pt x="194081" y="43179"/>
                  </a:lnTo>
                  <a:lnTo>
                    <a:pt x="190671" y="26669"/>
                  </a:lnTo>
                  <a:lnTo>
                    <a:pt x="183067" y="15239"/>
                  </a:lnTo>
                  <a:close/>
                </a:path>
                <a:path w="658495" h="149859">
                  <a:moveTo>
                    <a:pt x="289204" y="137159"/>
                  </a:moveTo>
                  <a:lnTo>
                    <a:pt x="227114" y="137159"/>
                  </a:lnTo>
                  <a:lnTo>
                    <a:pt x="233574" y="142239"/>
                  </a:lnTo>
                  <a:lnTo>
                    <a:pt x="241023" y="146049"/>
                  </a:lnTo>
                  <a:lnTo>
                    <a:pt x="249277" y="148589"/>
                  </a:lnTo>
                  <a:lnTo>
                    <a:pt x="258152" y="149859"/>
                  </a:lnTo>
                  <a:lnTo>
                    <a:pt x="267030" y="148589"/>
                  </a:lnTo>
                  <a:lnTo>
                    <a:pt x="275288" y="146049"/>
                  </a:lnTo>
                  <a:lnTo>
                    <a:pt x="282741" y="142239"/>
                  </a:lnTo>
                  <a:lnTo>
                    <a:pt x="289204" y="137159"/>
                  </a:lnTo>
                  <a:close/>
                </a:path>
                <a:path w="658495" h="149859">
                  <a:moveTo>
                    <a:pt x="334281" y="137159"/>
                  </a:moveTo>
                  <a:lnTo>
                    <a:pt x="289204" y="137159"/>
                  </a:lnTo>
                  <a:lnTo>
                    <a:pt x="293283" y="142239"/>
                  </a:lnTo>
                  <a:lnTo>
                    <a:pt x="298589" y="146049"/>
                  </a:lnTo>
                  <a:lnTo>
                    <a:pt x="304867" y="148589"/>
                  </a:lnTo>
                  <a:lnTo>
                    <a:pt x="311861" y="149859"/>
                  </a:lnTo>
                  <a:lnTo>
                    <a:pt x="321509" y="148589"/>
                  </a:lnTo>
                  <a:lnTo>
                    <a:pt x="329538" y="143509"/>
                  </a:lnTo>
                  <a:lnTo>
                    <a:pt x="334281" y="137159"/>
                  </a:lnTo>
                  <a:close/>
                </a:path>
                <a:path w="658495" h="149859">
                  <a:moveTo>
                    <a:pt x="408927" y="93979"/>
                  </a:moveTo>
                  <a:lnTo>
                    <a:pt x="393166" y="93979"/>
                  </a:lnTo>
                  <a:lnTo>
                    <a:pt x="393166" y="106679"/>
                  </a:lnTo>
                  <a:lnTo>
                    <a:pt x="396578" y="123189"/>
                  </a:lnTo>
                  <a:lnTo>
                    <a:pt x="405876" y="137159"/>
                  </a:lnTo>
                  <a:lnTo>
                    <a:pt x="419655" y="146049"/>
                  </a:lnTo>
                  <a:lnTo>
                    <a:pt x="436511" y="149859"/>
                  </a:lnTo>
                  <a:lnTo>
                    <a:pt x="445387" y="148589"/>
                  </a:lnTo>
                  <a:lnTo>
                    <a:pt x="453642" y="146049"/>
                  </a:lnTo>
                  <a:lnTo>
                    <a:pt x="461095" y="142239"/>
                  </a:lnTo>
                  <a:lnTo>
                    <a:pt x="467563" y="137159"/>
                  </a:lnTo>
                  <a:lnTo>
                    <a:pt x="512374" y="137159"/>
                  </a:lnTo>
                  <a:lnTo>
                    <a:pt x="514244" y="134619"/>
                  </a:lnTo>
                  <a:lnTo>
                    <a:pt x="436511" y="134619"/>
                  </a:lnTo>
                  <a:lnTo>
                    <a:pt x="425782" y="132079"/>
                  </a:lnTo>
                  <a:lnTo>
                    <a:pt x="417014" y="125729"/>
                  </a:lnTo>
                  <a:lnTo>
                    <a:pt x="411097" y="116839"/>
                  </a:lnTo>
                  <a:lnTo>
                    <a:pt x="408927" y="106679"/>
                  </a:lnTo>
                  <a:lnTo>
                    <a:pt x="408927" y="93979"/>
                  </a:lnTo>
                  <a:close/>
                </a:path>
                <a:path w="658495" h="149859">
                  <a:moveTo>
                    <a:pt x="512374" y="137159"/>
                  </a:moveTo>
                  <a:lnTo>
                    <a:pt x="467563" y="137159"/>
                  </a:lnTo>
                  <a:lnTo>
                    <a:pt x="471642" y="142239"/>
                  </a:lnTo>
                  <a:lnTo>
                    <a:pt x="476948" y="146049"/>
                  </a:lnTo>
                  <a:lnTo>
                    <a:pt x="483225" y="148589"/>
                  </a:lnTo>
                  <a:lnTo>
                    <a:pt x="490219" y="149859"/>
                  </a:lnTo>
                  <a:lnTo>
                    <a:pt x="500349" y="148589"/>
                  </a:lnTo>
                  <a:lnTo>
                    <a:pt x="508634" y="142239"/>
                  </a:lnTo>
                  <a:lnTo>
                    <a:pt x="512374" y="137159"/>
                  </a:lnTo>
                  <a:close/>
                </a:path>
                <a:path w="658495" h="149859">
                  <a:moveTo>
                    <a:pt x="577135" y="15239"/>
                  </a:moveTo>
                  <a:lnTo>
                    <a:pt x="543940" y="15239"/>
                  </a:lnTo>
                  <a:lnTo>
                    <a:pt x="554669" y="17779"/>
                  </a:lnTo>
                  <a:lnTo>
                    <a:pt x="563438" y="22859"/>
                  </a:lnTo>
                  <a:lnTo>
                    <a:pt x="569354" y="31749"/>
                  </a:lnTo>
                  <a:lnTo>
                    <a:pt x="571525" y="43179"/>
                  </a:lnTo>
                  <a:lnTo>
                    <a:pt x="571525" y="146049"/>
                  </a:lnTo>
                  <a:lnTo>
                    <a:pt x="575055" y="149859"/>
                  </a:lnTo>
                  <a:lnTo>
                    <a:pt x="583755" y="149859"/>
                  </a:lnTo>
                  <a:lnTo>
                    <a:pt x="587286" y="146049"/>
                  </a:lnTo>
                  <a:lnTo>
                    <a:pt x="587286" y="43179"/>
                  </a:lnTo>
                  <a:lnTo>
                    <a:pt x="589456" y="31749"/>
                  </a:lnTo>
                  <a:lnTo>
                    <a:pt x="595372" y="22859"/>
                  </a:lnTo>
                  <a:lnTo>
                    <a:pt x="604141" y="17779"/>
                  </a:lnTo>
                  <a:lnTo>
                    <a:pt x="579399" y="17779"/>
                  </a:lnTo>
                  <a:lnTo>
                    <a:pt x="577135" y="15239"/>
                  </a:lnTo>
                  <a:close/>
                </a:path>
                <a:path w="658495" h="149859">
                  <a:moveTo>
                    <a:pt x="647354" y="15239"/>
                  </a:moveTo>
                  <a:lnTo>
                    <a:pt x="614870" y="15239"/>
                  </a:lnTo>
                  <a:lnTo>
                    <a:pt x="625591" y="17779"/>
                  </a:lnTo>
                  <a:lnTo>
                    <a:pt x="634357" y="22859"/>
                  </a:lnTo>
                  <a:lnTo>
                    <a:pt x="640271" y="31749"/>
                  </a:lnTo>
                  <a:lnTo>
                    <a:pt x="642442" y="43179"/>
                  </a:lnTo>
                  <a:lnTo>
                    <a:pt x="642442" y="147319"/>
                  </a:lnTo>
                  <a:lnTo>
                    <a:pt x="645972" y="149859"/>
                  </a:lnTo>
                  <a:lnTo>
                    <a:pt x="654684" y="149859"/>
                  </a:lnTo>
                  <a:lnTo>
                    <a:pt x="658202" y="147319"/>
                  </a:lnTo>
                  <a:lnTo>
                    <a:pt x="658202" y="43179"/>
                  </a:lnTo>
                  <a:lnTo>
                    <a:pt x="654791" y="25399"/>
                  </a:lnTo>
                  <a:lnTo>
                    <a:pt x="647354" y="15239"/>
                  </a:lnTo>
                  <a:close/>
                </a:path>
                <a:path w="658495" h="149859">
                  <a:moveTo>
                    <a:pt x="104025" y="0"/>
                  </a:moveTo>
                  <a:lnTo>
                    <a:pt x="97040" y="0"/>
                  </a:lnTo>
                  <a:lnTo>
                    <a:pt x="87748" y="1269"/>
                  </a:lnTo>
                  <a:lnTo>
                    <a:pt x="79932" y="6349"/>
                  </a:lnTo>
                  <a:lnTo>
                    <a:pt x="74218" y="12699"/>
                  </a:lnTo>
                  <a:lnTo>
                    <a:pt x="71234" y="21589"/>
                  </a:lnTo>
                  <a:lnTo>
                    <a:pt x="71056" y="22859"/>
                  </a:lnTo>
                  <a:lnTo>
                    <a:pt x="70929" y="25399"/>
                  </a:lnTo>
                  <a:lnTo>
                    <a:pt x="70942" y="106679"/>
                  </a:lnTo>
                  <a:lnTo>
                    <a:pt x="68769" y="116839"/>
                  </a:lnTo>
                  <a:lnTo>
                    <a:pt x="62850" y="125729"/>
                  </a:lnTo>
                  <a:lnTo>
                    <a:pt x="54081" y="132079"/>
                  </a:lnTo>
                  <a:lnTo>
                    <a:pt x="43357" y="134619"/>
                  </a:lnTo>
                  <a:lnTo>
                    <a:pt x="75683" y="134619"/>
                  </a:lnTo>
                  <a:lnTo>
                    <a:pt x="83291" y="123189"/>
                  </a:lnTo>
                  <a:lnTo>
                    <a:pt x="86702" y="106679"/>
                  </a:lnTo>
                  <a:lnTo>
                    <a:pt x="86788" y="24129"/>
                  </a:lnTo>
                  <a:lnTo>
                    <a:pt x="87045" y="20319"/>
                  </a:lnTo>
                  <a:lnTo>
                    <a:pt x="91541" y="15239"/>
                  </a:lnTo>
                  <a:lnTo>
                    <a:pt x="183067" y="15239"/>
                  </a:lnTo>
                  <a:lnTo>
                    <a:pt x="181378" y="12699"/>
                  </a:lnTo>
                  <a:lnTo>
                    <a:pt x="119684" y="12699"/>
                  </a:lnTo>
                  <a:lnTo>
                    <a:pt x="115600" y="7619"/>
                  </a:lnTo>
                  <a:lnTo>
                    <a:pt x="110296" y="3809"/>
                  </a:lnTo>
                  <a:lnTo>
                    <a:pt x="104025" y="0"/>
                  </a:lnTo>
                  <a:close/>
                </a:path>
                <a:path w="658495" h="149859">
                  <a:moveTo>
                    <a:pt x="230568" y="93979"/>
                  </a:moveTo>
                  <a:lnTo>
                    <a:pt x="214807" y="93979"/>
                  </a:lnTo>
                  <a:lnTo>
                    <a:pt x="214744" y="129539"/>
                  </a:lnTo>
                  <a:lnTo>
                    <a:pt x="210134" y="134619"/>
                  </a:lnTo>
                  <a:lnTo>
                    <a:pt x="258152" y="134619"/>
                  </a:lnTo>
                  <a:lnTo>
                    <a:pt x="247424" y="132079"/>
                  </a:lnTo>
                  <a:lnTo>
                    <a:pt x="238655" y="125729"/>
                  </a:lnTo>
                  <a:lnTo>
                    <a:pt x="232739" y="116839"/>
                  </a:lnTo>
                  <a:lnTo>
                    <a:pt x="230568" y="106679"/>
                  </a:lnTo>
                  <a:lnTo>
                    <a:pt x="230568" y="93979"/>
                  </a:lnTo>
                  <a:close/>
                </a:path>
                <a:path w="658495" h="149859">
                  <a:moveTo>
                    <a:pt x="301488" y="66039"/>
                  </a:moveTo>
                  <a:lnTo>
                    <a:pt x="258152" y="66039"/>
                  </a:lnTo>
                  <a:lnTo>
                    <a:pt x="268881" y="67309"/>
                  </a:lnTo>
                  <a:lnTo>
                    <a:pt x="277650" y="73659"/>
                  </a:lnTo>
                  <a:lnTo>
                    <a:pt x="283566" y="82549"/>
                  </a:lnTo>
                  <a:lnTo>
                    <a:pt x="285737" y="92709"/>
                  </a:lnTo>
                  <a:lnTo>
                    <a:pt x="285737" y="106679"/>
                  </a:lnTo>
                  <a:lnTo>
                    <a:pt x="283566" y="116839"/>
                  </a:lnTo>
                  <a:lnTo>
                    <a:pt x="277650" y="125729"/>
                  </a:lnTo>
                  <a:lnTo>
                    <a:pt x="268881" y="132079"/>
                  </a:lnTo>
                  <a:lnTo>
                    <a:pt x="258152" y="134619"/>
                  </a:lnTo>
                  <a:lnTo>
                    <a:pt x="306158" y="134619"/>
                  </a:lnTo>
                  <a:lnTo>
                    <a:pt x="301497" y="129539"/>
                  </a:lnTo>
                  <a:lnTo>
                    <a:pt x="301488" y="66039"/>
                  </a:lnTo>
                  <a:close/>
                </a:path>
                <a:path w="658495" h="149859">
                  <a:moveTo>
                    <a:pt x="365569" y="0"/>
                  </a:moveTo>
                  <a:lnTo>
                    <a:pt x="348713" y="2539"/>
                  </a:lnTo>
                  <a:lnTo>
                    <a:pt x="334933" y="12699"/>
                  </a:lnTo>
                  <a:lnTo>
                    <a:pt x="325635" y="26669"/>
                  </a:lnTo>
                  <a:lnTo>
                    <a:pt x="322224" y="43179"/>
                  </a:lnTo>
                  <a:lnTo>
                    <a:pt x="322224" y="129539"/>
                  </a:lnTo>
                  <a:lnTo>
                    <a:pt x="317588" y="134619"/>
                  </a:lnTo>
                  <a:lnTo>
                    <a:pt x="335560" y="134619"/>
                  </a:lnTo>
                  <a:lnTo>
                    <a:pt x="337870" y="125729"/>
                  </a:lnTo>
                  <a:lnTo>
                    <a:pt x="337985" y="80009"/>
                  </a:lnTo>
                  <a:lnTo>
                    <a:pt x="384848" y="80009"/>
                  </a:lnTo>
                  <a:lnTo>
                    <a:pt x="388365" y="76199"/>
                  </a:lnTo>
                  <a:lnTo>
                    <a:pt x="388365" y="67309"/>
                  </a:lnTo>
                  <a:lnTo>
                    <a:pt x="384848" y="63499"/>
                  </a:lnTo>
                  <a:lnTo>
                    <a:pt x="337985" y="63499"/>
                  </a:lnTo>
                  <a:lnTo>
                    <a:pt x="337985" y="43179"/>
                  </a:lnTo>
                  <a:lnTo>
                    <a:pt x="340157" y="31749"/>
                  </a:lnTo>
                  <a:lnTo>
                    <a:pt x="346076" y="24129"/>
                  </a:lnTo>
                  <a:lnTo>
                    <a:pt x="354846" y="17779"/>
                  </a:lnTo>
                  <a:lnTo>
                    <a:pt x="365569" y="15239"/>
                  </a:lnTo>
                  <a:lnTo>
                    <a:pt x="398776" y="15239"/>
                  </a:lnTo>
                  <a:lnTo>
                    <a:pt x="394248" y="10159"/>
                  </a:lnTo>
                  <a:lnTo>
                    <a:pt x="385857" y="5079"/>
                  </a:lnTo>
                  <a:lnTo>
                    <a:pt x="376191" y="1269"/>
                  </a:lnTo>
                  <a:lnTo>
                    <a:pt x="365569" y="0"/>
                  </a:lnTo>
                  <a:close/>
                </a:path>
                <a:path w="658495" h="149859">
                  <a:moveTo>
                    <a:pt x="479847" y="66039"/>
                  </a:moveTo>
                  <a:lnTo>
                    <a:pt x="436511" y="66039"/>
                  </a:lnTo>
                  <a:lnTo>
                    <a:pt x="447240" y="67309"/>
                  </a:lnTo>
                  <a:lnTo>
                    <a:pt x="456009" y="73659"/>
                  </a:lnTo>
                  <a:lnTo>
                    <a:pt x="461925" y="82549"/>
                  </a:lnTo>
                  <a:lnTo>
                    <a:pt x="464096" y="92709"/>
                  </a:lnTo>
                  <a:lnTo>
                    <a:pt x="464096" y="106679"/>
                  </a:lnTo>
                  <a:lnTo>
                    <a:pt x="461925" y="116839"/>
                  </a:lnTo>
                  <a:lnTo>
                    <a:pt x="456009" y="125729"/>
                  </a:lnTo>
                  <a:lnTo>
                    <a:pt x="447240" y="132079"/>
                  </a:lnTo>
                  <a:lnTo>
                    <a:pt x="436511" y="134619"/>
                  </a:lnTo>
                  <a:lnTo>
                    <a:pt x="484504" y="134619"/>
                  </a:lnTo>
                  <a:lnTo>
                    <a:pt x="479856" y="129539"/>
                  </a:lnTo>
                  <a:lnTo>
                    <a:pt x="479847" y="66039"/>
                  </a:lnTo>
                  <a:close/>
                </a:path>
                <a:path w="658495" h="149859">
                  <a:moveTo>
                    <a:pt x="543940" y="0"/>
                  </a:moveTo>
                  <a:lnTo>
                    <a:pt x="527084" y="2539"/>
                  </a:lnTo>
                  <a:lnTo>
                    <a:pt x="513305" y="12699"/>
                  </a:lnTo>
                  <a:lnTo>
                    <a:pt x="504007" y="25399"/>
                  </a:lnTo>
                  <a:lnTo>
                    <a:pt x="500595" y="43179"/>
                  </a:lnTo>
                  <a:lnTo>
                    <a:pt x="500595" y="129539"/>
                  </a:lnTo>
                  <a:lnTo>
                    <a:pt x="495934" y="134619"/>
                  </a:lnTo>
                  <a:lnTo>
                    <a:pt x="514244" y="134619"/>
                  </a:lnTo>
                  <a:lnTo>
                    <a:pt x="516356" y="124459"/>
                  </a:lnTo>
                  <a:lnTo>
                    <a:pt x="516356" y="43179"/>
                  </a:lnTo>
                  <a:lnTo>
                    <a:pt x="518527" y="31749"/>
                  </a:lnTo>
                  <a:lnTo>
                    <a:pt x="524443" y="22859"/>
                  </a:lnTo>
                  <a:lnTo>
                    <a:pt x="533212" y="17779"/>
                  </a:lnTo>
                  <a:lnTo>
                    <a:pt x="543940" y="15239"/>
                  </a:lnTo>
                  <a:lnTo>
                    <a:pt x="577135" y="15239"/>
                  </a:lnTo>
                  <a:lnTo>
                    <a:pt x="572608" y="10159"/>
                  </a:lnTo>
                  <a:lnTo>
                    <a:pt x="564222" y="3809"/>
                  </a:lnTo>
                  <a:lnTo>
                    <a:pt x="554560" y="1269"/>
                  </a:lnTo>
                  <a:lnTo>
                    <a:pt x="543940" y="0"/>
                  </a:lnTo>
                  <a:close/>
                </a:path>
                <a:path w="658495" h="149859">
                  <a:moveTo>
                    <a:pt x="258152" y="49529"/>
                  </a:moveTo>
                  <a:lnTo>
                    <a:pt x="241296" y="53339"/>
                  </a:lnTo>
                  <a:lnTo>
                    <a:pt x="227517" y="62229"/>
                  </a:lnTo>
                  <a:lnTo>
                    <a:pt x="218219" y="76199"/>
                  </a:lnTo>
                  <a:lnTo>
                    <a:pt x="214807" y="92709"/>
                  </a:lnTo>
                  <a:lnTo>
                    <a:pt x="214858" y="93979"/>
                  </a:lnTo>
                  <a:lnTo>
                    <a:pt x="230492" y="93979"/>
                  </a:lnTo>
                  <a:lnTo>
                    <a:pt x="230568" y="92709"/>
                  </a:lnTo>
                  <a:lnTo>
                    <a:pt x="232739" y="82549"/>
                  </a:lnTo>
                  <a:lnTo>
                    <a:pt x="238655" y="73659"/>
                  </a:lnTo>
                  <a:lnTo>
                    <a:pt x="247424" y="67309"/>
                  </a:lnTo>
                  <a:lnTo>
                    <a:pt x="258152" y="66039"/>
                  </a:lnTo>
                  <a:lnTo>
                    <a:pt x="301488" y="66039"/>
                  </a:lnTo>
                  <a:lnTo>
                    <a:pt x="301487" y="59689"/>
                  </a:lnTo>
                  <a:lnTo>
                    <a:pt x="285737" y="59689"/>
                  </a:lnTo>
                  <a:lnTo>
                    <a:pt x="279739" y="55879"/>
                  </a:lnTo>
                  <a:lnTo>
                    <a:pt x="273064" y="52069"/>
                  </a:lnTo>
                  <a:lnTo>
                    <a:pt x="265829" y="50799"/>
                  </a:lnTo>
                  <a:lnTo>
                    <a:pt x="258152" y="49529"/>
                  </a:lnTo>
                  <a:close/>
                </a:path>
                <a:path w="658495" h="149859">
                  <a:moveTo>
                    <a:pt x="436511" y="49529"/>
                  </a:moveTo>
                  <a:lnTo>
                    <a:pt x="419655" y="53339"/>
                  </a:lnTo>
                  <a:lnTo>
                    <a:pt x="405876" y="62229"/>
                  </a:lnTo>
                  <a:lnTo>
                    <a:pt x="396578" y="76199"/>
                  </a:lnTo>
                  <a:lnTo>
                    <a:pt x="393166" y="92709"/>
                  </a:lnTo>
                  <a:lnTo>
                    <a:pt x="393217" y="93979"/>
                  </a:lnTo>
                  <a:lnTo>
                    <a:pt x="408863" y="93979"/>
                  </a:lnTo>
                  <a:lnTo>
                    <a:pt x="408927" y="92709"/>
                  </a:lnTo>
                  <a:lnTo>
                    <a:pt x="411097" y="82549"/>
                  </a:lnTo>
                  <a:lnTo>
                    <a:pt x="417014" y="73659"/>
                  </a:lnTo>
                  <a:lnTo>
                    <a:pt x="425782" y="67309"/>
                  </a:lnTo>
                  <a:lnTo>
                    <a:pt x="436511" y="66039"/>
                  </a:lnTo>
                  <a:lnTo>
                    <a:pt x="479847" y="66039"/>
                  </a:lnTo>
                  <a:lnTo>
                    <a:pt x="479846" y="59689"/>
                  </a:lnTo>
                  <a:lnTo>
                    <a:pt x="464096" y="59689"/>
                  </a:lnTo>
                  <a:lnTo>
                    <a:pt x="458098" y="55879"/>
                  </a:lnTo>
                  <a:lnTo>
                    <a:pt x="451423" y="52069"/>
                  </a:lnTo>
                  <a:lnTo>
                    <a:pt x="444188" y="50799"/>
                  </a:lnTo>
                  <a:lnTo>
                    <a:pt x="436511" y="49529"/>
                  </a:lnTo>
                  <a:close/>
                </a:path>
                <a:path w="658495" h="149859">
                  <a:moveTo>
                    <a:pt x="290479" y="15239"/>
                  </a:moveTo>
                  <a:lnTo>
                    <a:pt x="258152" y="15239"/>
                  </a:lnTo>
                  <a:lnTo>
                    <a:pt x="268881" y="17779"/>
                  </a:lnTo>
                  <a:lnTo>
                    <a:pt x="277650" y="24129"/>
                  </a:lnTo>
                  <a:lnTo>
                    <a:pt x="283566" y="31749"/>
                  </a:lnTo>
                  <a:lnTo>
                    <a:pt x="285737" y="43179"/>
                  </a:lnTo>
                  <a:lnTo>
                    <a:pt x="285737" y="59689"/>
                  </a:lnTo>
                  <a:lnTo>
                    <a:pt x="301487" y="59689"/>
                  </a:lnTo>
                  <a:lnTo>
                    <a:pt x="301485" y="41909"/>
                  </a:lnTo>
                  <a:lnTo>
                    <a:pt x="297934" y="25399"/>
                  </a:lnTo>
                  <a:lnTo>
                    <a:pt x="290479" y="15239"/>
                  </a:lnTo>
                  <a:close/>
                </a:path>
                <a:path w="658495" h="149859">
                  <a:moveTo>
                    <a:pt x="468842" y="15239"/>
                  </a:moveTo>
                  <a:lnTo>
                    <a:pt x="436511" y="15239"/>
                  </a:lnTo>
                  <a:lnTo>
                    <a:pt x="447240" y="17779"/>
                  </a:lnTo>
                  <a:lnTo>
                    <a:pt x="456009" y="24129"/>
                  </a:lnTo>
                  <a:lnTo>
                    <a:pt x="461925" y="31749"/>
                  </a:lnTo>
                  <a:lnTo>
                    <a:pt x="464096" y="43179"/>
                  </a:lnTo>
                  <a:lnTo>
                    <a:pt x="464096" y="59689"/>
                  </a:lnTo>
                  <a:lnTo>
                    <a:pt x="479846" y="59689"/>
                  </a:lnTo>
                  <a:lnTo>
                    <a:pt x="479844" y="41909"/>
                  </a:lnTo>
                  <a:lnTo>
                    <a:pt x="476298" y="25399"/>
                  </a:lnTo>
                  <a:lnTo>
                    <a:pt x="468842" y="15239"/>
                  </a:lnTo>
                  <a:close/>
                </a:path>
                <a:path w="658495" h="149859">
                  <a:moveTo>
                    <a:pt x="258152" y="0"/>
                  </a:moveTo>
                  <a:lnTo>
                    <a:pt x="241296" y="2539"/>
                  </a:lnTo>
                  <a:lnTo>
                    <a:pt x="227517" y="12699"/>
                  </a:lnTo>
                  <a:lnTo>
                    <a:pt x="218219" y="26669"/>
                  </a:lnTo>
                  <a:lnTo>
                    <a:pt x="214807" y="43179"/>
                  </a:lnTo>
                  <a:lnTo>
                    <a:pt x="214807" y="46989"/>
                  </a:lnTo>
                  <a:lnTo>
                    <a:pt x="218338" y="50799"/>
                  </a:lnTo>
                  <a:lnTo>
                    <a:pt x="227037" y="50799"/>
                  </a:lnTo>
                  <a:lnTo>
                    <a:pt x="230568" y="46989"/>
                  </a:lnTo>
                  <a:lnTo>
                    <a:pt x="230568" y="43179"/>
                  </a:lnTo>
                  <a:lnTo>
                    <a:pt x="232739" y="31749"/>
                  </a:lnTo>
                  <a:lnTo>
                    <a:pt x="238655" y="24129"/>
                  </a:lnTo>
                  <a:lnTo>
                    <a:pt x="247424" y="17779"/>
                  </a:lnTo>
                  <a:lnTo>
                    <a:pt x="258152" y="15239"/>
                  </a:lnTo>
                  <a:lnTo>
                    <a:pt x="290479" y="15239"/>
                  </a:lnTo>
                  <a:lnTo>
                    <a:pt x="288615" y="12699"/>
                  </a:lnTo>
                  <a:lnTo>
                    <a:pt x="274898" y="2539"/>
                  </a:lnTo>
                  <a:lnTo>
                    <a:pt x="258152" y="0"/>
                  </a:lnTo>
                  <a:close/>
                </a:path>
                <a:path w="658495" h="149859">
                  <a:moveTo>
                    <a:pt x="398776" y="15239"/>
                  </a:moveTo>
                  <a:lnTo>
                    <a:pt x="365569" y="15239"/>
                  </a:lnTo>
                  <a:lnTo>
                    <a:pt x="376300" y="17779"/>
                  </a:lnTo>
                  <a:lnTo>
                    <a:pt x="385073" y="24129"/>
                  </a:lnTo>
                  <a:lnTo>
                    <a:pt x="390994" y="31749"/>
                  </a:lnTo>
                  <a:lnTo>
                    <a:pt x="393166" y="43179"/>
                  </a:lnTo>
                  <a:lnTo>
                    <a:pt x="393166" y="46989"/>
                  </a:lnTo>
                  <a:lnTo>
                    <a:pt x="396697" y="50799"/>
                  </a:lnTo>
                  <a:lnTo>
                    <a:pt x="405396" y="50799"/>
                  </a:lnTo>
                  <a:lnTo>
                    <a:pt x="408927" y="46989"/>
                  </a:lnTo>
                  <a:lnTo>
                    <a:pt x="408927" y="43179"/>
                  </a:lnTo>
                  <a:lnTo>
                    <a:pt x="411097" y="31749"/>
                  </a:lnTo>
                  <a:lnTo>
                    <a:pt x="417014" y="24129"/>
                  </a:lnTo>
                  <a:lnTo>
                    <a:pt x="425782" y="17779"/>
                  </a:lnTo>
                  <a:lnTo>
                    <a:pt x="401040" y="17779"/>
                  </a:lnTo>
                  <a:lnTo>
                    <a:pt x="398776" y="15239"/>
                  </a:lnTo>
                  <a:close/>
                </a:path>
                <a:path w="658495" h="149859">
                  <a:moveTo>
                    <a:pt x="436511" y="0"/>
                  </a:moveTo>
                  <a:lnTo>
                    <a:pt x="425891" y="1269"/>
                  </a:lnTo>
                  <a:lnTo>
                    <a:pt x="416228" y="5079"/>
                  </a:lnTo>
                  <a:lnTo>
                    <a:pt x="407838" y="10159"/>
                  </a:lnTo>
                  <a:lnTo>
                    <a:pt x="401040" y="17779"/>
                  </a:lnTo>
                  <a:lnTo>
                    <a:pt x="425782" y="17779"/>
                  </a:lnTo>
                  <a:lnTo>
                    <a:pt x="436511" y="15239"/>
                  </a:lnTo>
                  <a:lnTo>
                    <a:pt x="468842" y="15239"/>
                  </a:lnTo>
                  <a:lnTo>
                    <a:pt x="466978" y="12699"/>
                  </a:lnTo>
                  <a:lnTo>
                    <a:pt x="453258" y="2539"/>
                  </a:lnTo>
                  <a:lnTo>
                    <a:pt x="436511" y="0"/>
                  </a:lnTo>
                  <a:close/>
                </a:path>
                <a:path w="658495" h="149859">
                  <a:moveTo>
                    <a:pt x="614870" y="0"/>
                  </a:moveTo>
                  <a:lnTo>
                    <a:pt x="604248" y="1269"/>
                  </a:lnTo>
                  <a:lnTo>
                    <a:pt x="594582" y="3809"/>
                  </a:lnTo>
                  <a:lnTo>
                    <a:pt x="586191" y="10159"/>
                  </a:lnTo>
                  <a:lnTo>
                    <a:pt x="579399" y="17779"/>
                  </a:lnTo>
                  <a:lnTo>
                    <a:pt x="604141" y="17779"/>
                  </a:lnTo>
                  <a:lnTo>
                    <a:pt x="614870" y="15239"/>
                  </a:lnTo>
                  <a:lnTo>
                    <a:pt x="647354" y="15239"/>
                  </a:lnTo>
                  <a:lnTo>
                    <a:pt x="645494" y="12699"/>
                  </a:lnTo>
                  <a:lnTo>
                    <a:pt x="631719" y="2539"/>
                  </a:lnTo>
                  <a:lnTo>
                    <a:pt x="614870" y="0"/>
                  </a:lnTo>
                  <a:close/>
                </a:path>
                <a:path w="658495" h="149859">
                  <a:moveTo>
                    <a:pt x="150748" y="0"/>
                  </a:moveTo>
                  <a:lnTo>
                    <a:pt x="141864" y="0"/>
                  </a:lnTo>
                  <a:lnTo>
                    <a:pt x="133602" y="3809"/>
                  </a:lnTo>
                  <a:lnTo>
                    <a:pt x="126147" y="7619"/>
                  </a:lnTo>
                  <a:lnTo>
                    <a:pt x="119684" y="12699"/>
                  </a:lnTo>
                  <a:lnTo>
                    <a:pt x="181378" y="12699"/>
                  </a:lnTo>
                  <a:lnTo>
                    <a:pt x="167603" y="2539"/>
                  </a:lnTo>
                  <a:lnTo>
                    <a:pt x="150748" y="0"/>
                  </a:lnTo>
                  <a:close/>
                </a:path>
              </a:pathLst>
            </a:custGeom>
            <a:solidFill>
              <a:srgbClr val="007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9940" y="284537"/>
              <a:ext cx="249914" cy="2132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27805" y="489510"/>
            <a:ext cx="934219" cy="146158"/>
          </a:xfrm>
          <a:prstGeom prst="rect">
            <a:avLst/>
          </a:prstGeom>
        </p:spPr>
        <p:txBody>
          <a:bodyPr vert="horz" wrap="square" lIns="0" tIns="7330" rIns="0" bIns="0" rtlCol="0">
            <a:spAutoFit/>
          </a:bodyPr>
          <a:lstStyle/>
          <a:p>
            <a:pPr marL="105471" marR="3258" indent="-97734">
              <a:lnSpc>
                <a:spcPct val="107400"/>
              </a:lnSpc>
              <a:spcBef>
                <a:spcPts val="58"/>
              </a:spcBef>
            </a:pP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UNION</a:t>
            </a:r>
            <a:r>
              <a:rPr sz="289" spc="32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NATIONALE</a:t>
            </a:r>
            <a:r>
              <a:rPr sz="289" spc="32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16" dirty="0">
                <a:solidFill>
                  <a:srgbClr val="61C2EE"/>
                </a:solidFill>
                <a:latin typeface="Impact"/>
                <a:cs typeface="Impact"/>
              </a:rPr>
              <a:t>DE</a:t>
            </a:r>
            <a:r>
              <a:rPr sz="289" spc="35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FAMILLES</a:t>
            </a:r>
            <a:r>
              <a:rPr sz="289" spc="32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16" dirty="0">
                <a:solidFill>
                  <a:srgbClr val="61C2EE"/>
                </a:solidFill>
                <a:latin typeface="Impact"/>
                <a:cs typeface="Impact"/>
              </a:rPr>
              <a:t>ET</a:t>
            </a:r>
            <a:r>
              <a:rPr sz="289" spc="35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AMIS</a:t>
            </a:r>
            <a:r>
              <a:rPr sz="289" spc="32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16" dirty="0">
                <a:solidFill>
                  <a:srgbClr val="61C2EE"/>
                </a:solidFill>
                <a:latin typeface="Impact"/>
                <a:cs typeface="Impact"/>
              </a:rPr>
              <a:t>DE</a:t>
            </a:r>
            <a:r>
              <a:rPr sz="289" spc="32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PERSONNES </a:t>
            </a:r>
            <a:r>
              <a:rPr sz="289" spc="-38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MALADES</a:t>
            </a:r>
            <a:r>
              <a:rPr sz="289" spc="35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19" dirty="0">
                <a:solidFill>
                  <a:srgbClr val="61C2EE"/>
                </a:solidFill>
                <a:latin typeface="Impact"/>
                <a:cs typeface="Impact"/>
              </a:rPr>
              <a:t>ET/OU</a:t>
            </a:r>
            <a:r>
              <a:rPr sz="289" spc="35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HANDICAPÉES</a:t>
            </a:r>
            <a:r>
              <a:rPr sz="289" spc="35" dirty="0">
                <a:solidFill>
                  <a:srgbClr val="61C2EE"/>
                </a:solidFill>
                <a:latin typeface="Impact"/>
                <a:cs typeface="Impact"/>
              </a:rPr>
              <a:t> </a:t>
            </a:r>
            <a:r>
              <a:rPr sz="289" spc="22" dirty="0">
                <a:solidFill>
                  <a:srgbClr val="61C2EE"/>
                </a:solidFill>
                <a:latin typeface="Impact"/>
                <a:cs typeface="Impact"/>
              </a:rPr>
              <a:t>PSYCHIQUES</a:t>
            </a:r>
            <a:endParaRPr sz="289">
              <a:latin typeface="Impact"/>
              <a:cs typeface="Impac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79770" y="4299029"/>
            <a:ext cx="4386839" cy="254121"/>
          </a:xfrm>
          <a:custGeom>
            <a:avLst/>
            <a:gdLst/>
            <a:ahLst/>
            <a:cxnLst/>
            <a:rect l="l" t="t" r="r" b="b"/>
            <a:pathLst>
              <a:path w="6840220" h="396240">
                <a:moveTo>
                  <a:pt x="6840004" y="0"/>
                </a:moveTo>
                <a:lnTo>
                  <a:pt x="0" y="0"/>
                </a:lnTo>
                <a:lnTo>
                  <a:pt x="0" y="395986"/>
                </a:lnTo>
                <a:lnTo>
                  <a:pt x="6840004" y="395986"/>
                </a:lnTo>
                <a:lnTo>
                  <a:pt x="6840004" y="0"/>
                </a:lnTo>
                <a:close/>
              </a:path>
            </a:pathLst>
          </a:custGeom>
          <a:solidFill>
            <a:srgbClr val="FED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90855" y="4276860"/>
            <a:ext cx="498060" cy="248303"/>
          </a:xfrm>
          <a:prstGeom prst="rect">
            <a:avLst/>
          </a:prstGeom>
        </p:spPr>
        <p:txBody>
          <a:bodyPr vert="horz" wrap="square" lIns="0" tIns="14254" rIns="0" bIns="0" rtlCol="0">
            <a:spAutoFit/>
          </a:bodyPr>
          <a:lstStyle/>
          <a:p>
            <a:pPr marL="24841" algn="ctr">
              <a:spcBef>
                <a:spcPts val="112"/>
              </a:spcBef>
            </a:pP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99</a:t>
            </a:r>
            <a:endParaRPr sz="770">
              <a:latin typeface="Tahoma"/>
              <a:cs typeface="Tahoma"/>
            </a:endParaRPr>
          </a:p>
          <a:p>
            <a:pPr marR="3258" algn="ctr">
              <a:lnSpc>
                <a:spcPts val="430"/>
              </a:lnSpc>
              <a:spcBef>
                <a:spcPts val="74"/>
              </a:spcBef>
            </a:pP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DÉLÉGATIONS 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spc="-10" dirty="0">
                <a:solidFill>
                  <a:srgbClr val="F68A46"/>
                </a:solidFill>
                <a:latin typeface="Arial"/>
                <a:cs typeface="Arial"/>
              </a:rPr>
              <a:t>DÉ</a:t>
            </a:r>
            <a:r>
              <a:rPr sz="385" b="1" spc="-35" dirty="0">
                <a:solidFill>
                  <a:srgbClr val="F68A46"/>
                </a:solidFill>
                <a:latin typeface="Arial"/>
                <a:cs typeface="Arial"/>
              </a:rPr>
              <a:t>P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ARTEMEN</a:t>
            </a:r>
            <a:r>
              <a:rPr sz="385" b="1" spc="-38" dirty="0">
                <a:solidFill>
                  <a:srgbClr val="F68A46"/>
                </a:solidFill>
                <a:latin typeface="Arial"/>
                <a:cs typeface="Arial"/>
              </a:rPr>
              <a:t>T</a:t>
            </a:r>
            <a:r>
              <a:rPr sz="385" b="1" spc="-10" dirty="0">
                <a:solidFill>
                  <a:srgbClr val="F68A46"/>
                </a:solidFill>
                <a:latin typeface="Arial"/>
                <a:cs typeface="Arial"/>
              </a:rPr>
              <a:t>ALES</a:t>
            </a:r>
            <a:endParaRPr sz="38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52586" y="4276860"/>
            <a:ext cx="943586" cy="248303"/>
          </a:xfrm>
          <a:prstGeom prst="rect">
            <a:avLst/>
          </a:prstGeom>
        </p:spPr>
        <p:txBody>
          <a:bodyPr vert="horz" wrap="square" lIns="0" tIns="14254" rIns="0" bIns="0" rtlCol="0">
            <a:spAutoFit/>
          </a:bodyPr>
          <a:lstStyle/>
          <a:p>
            <a:pPr algn="ctr">
              <a:spcBef>
                <a:spcPts val="112"/>
              </a:spcBef>
              <a:tabLst>
                <a:tab pos="482969" algn="l"/>
              </a:tabLst>
            </a:pPr>
            <a:r>
              <a:rPr sz="770" b="1" spc="-35" dirty="0">
                <a:solidFill>
                  <a:srgbClr val="F68A46"/>
                </a:solidFill>
                <a:latin typeface="Tahoma"/>
                <a:cs typeface="Tahoma"/>
              </a:rPr>
              <a:t>13	</a:t>
            </a: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315</a:t>
            </a:r>
            <a:endParaRPr sz="770">
              <a:latin typeface="Tahoma"/>
              <a:cs typeface="Tahoma"/>
            </a:endParaRPr>
          </a:p>
          <a:p>
            <a:pPr marL="16289" marR="19547" algn="ctr">
              <a:lnSpc>
                <a:spcPts val="430"/>
              </a:lnSpc>
              <a:spcBef>
                <a:spcPts val="74"/>
              </a:spcBef>
              <a:tabLst>
                <a:tab pos="509439" algn="l"/>
                <a:tab pos="524099" algn="l"/>
              </a:tabLst>
            </a:pP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DÉLÉG</a:t>
            </a:r>
            <a:r>
              <a:rPr sz="385" b="1" spc="-38" dirty="0">
                <a:solidFill>
                  <a:srgbClr val="F68A46"/>
                </a:solidFill>
                <a:latin typeface="Arial"/>
                <a:cs typeface="Arial"/>
              </a:rPr>
              <a:t>A</a:t>
            </a:r>
            <a:r>
              <a:rPr sz="385" b="1" dirty="0">
                <a:solidFill>
                  <a:srgbClr val="F68A46"/>
                </a:solidFill>
                <a:latin typeface="Arial"/>
                <a:cs typeface="Arial"/>
              </a:rPr>
              <a:t>TION</a:t>
            </a:r>
            <a:r>
              <a:rPr sz="385" b="1" spc="6" dirty="0">
                <a:solidFill>
                  <a:srgbClr val="F68A46"/>
                </a:solidFill>
                <a:latin typeface="Arial"/>
                <a:cs typeface="Arial"/>
              </a:rPr>
              <a:t>S</a:t>
            </a:r>
            <a:r>
              <a:rPr sz="385" b="1" dirty="0">
                <a:solidFill>
                  <a:srgbClr val="F68A46"/>
                </a:solidFill>
                <a:latin typeface="Arial"/>
                <a:cs typeface="Arial"/>
              </a:rPr>
              <a:t>	</a:t>
            </a:r>
            <a:r>
              <a:rPr sz="577" b="1" spc="-19" baseline="9259" dirty="0">
                <a:solidFill>
                  <a:srgbClr val="F68A46"/>
                </a:solidFill>
                <a:latin typeface="Arial"/>
                <a:cs typeface="Arial"/>
              </a:rPr>
              <a:t>SITE</a:t>
            </a:r>
            <a:r>
              <a:rPr sz="577" b="1" spc="-10" baseline="9259" dirty="0">
                <a:solidFill>
                  <a:srgbClr val="F68A46"/>
                </a:solidFill>
                <a:latin typeface="Arial"/>
                <a:cs typeface="Arial"/>
              </a:rPr>
              <a:t>S</a:t>
            </a:r>
            <a:r>
              <a:rPr sz="577" b="1" spc="-4" baseline="9259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577" b="1" spc="4" baseline="9259" dirty="0">
                <a:solidFill>
                  <a:srgbClr val="F68A46"/>
                </a:solidFill>
                <a:latin typeface="Arial"/>
                <a:cs typeface="Arial"/>
              </a:rPr>
              <a:t>D</a:t>
            </a:r>
            <a:r>
              <a:rPr sz="577" b="1" spc="-57" baseline="9259" dirty="0">
                <a:solidFill>
                  <a:srgbClr val="F68A46"/>
                </a:solidFill>
                <a:latin typeface="Arial"/>
                <a:cs typeface="Arial"/>
              </a:rPr>
              <a:t>’</a:t>
            </a:r>
            <a:r>
              <a:rPr sz="577" b="1" spc="-10" baseline="9259" dirty="0">
                <a:solidFill>
                  <a:srgbClr val="F68A46"/>
                </a:solidFill>
                <a:latin typeface="Arial"/>
                <a:cs typeface="Arial"/>
              </a:rPr>
              <a:t>A</a:t>
            </a:r>
            <a:r>
              <a:rPr sz="577" b="1" spc="-24" baseline="9259" dirty="0">
                <a:solidFill>
                  <a:srgbClr val="F68A46"/>
                </a:solidFill>
                <a:latin typeface="Arial"/>
                <a:cs typeface="Arial"/>
              </a:rPr>
              <a:t>C</a:t>
            </a:r>
            <a:r>
              <a:rPr sz="577" b="1" spc="-10" baseline="9259" dirty="0">
                <a:solidFill>
                  <a:srgbClr val="F68A46"/>
                </a:solidFill>
                <a:latin typeface="Arial"/>
                <a:cs typeface="Arial"/>
              </a:rPr>
              <a:t>CUEIL  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RÉGIONALES		</a:t>
            </a:r>
            <a:r>
              <a:rPr sz="577" b="1" baseline="9259" dirty="0">
                <a:solidFill>
                  <a:srgbClr val="F68A46"/>
                </a:solidFill>
                <a:latin typeface="Arial"/>
                <a:cs typeface="Arial"/>
              </a:rPr>
              <a:t>DE</a:t>
            </a:r>
            <a:r>
              <a:rPr sz="577" b="1" spc="-24" baseline="9259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577" b="1" spc="-4" baseline="9259" dirty="0">
                <a:solidFill>
                  <a:srgbClr val="F68A46"/>
                </a:solidFill>
                <a:latin typeface="Arial"/>
                <a:cs typeface="Arial"/>
              </a:rPr>
              <a:t>PROXIMITÉ</a:t>
            </a:r>
            <a:endParaRPr sz="577" baseline="9259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31721" y="4315630"/>
            <a:ext cx="208102" cy="208102"/>
            <a:chOff x="440999" y="6729186"/>
            <a:chExt cx="324485" cy="324485"/>
          </a:xfrm>
        </p:grpSpPr>
        <p:sp>
          <p:nvSpPr>
            <p:cNvPr id="21" name="object 21"/>
            <p:cNvSpPr/>
            <p:nvPr/>
          </p:nvSpPr>
          <p:spPr>
            <a:xfrm>
              <a:off x="440999" y="6729186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4">
                  <a:moveTo>
                    <a:pt x="162001" y="0"/>
                  </a:moveTo>
                  <a:lnTo>
                    <a:pt x="118934" y="5786"/>
                  </a:lnTo>
                  <a:lnTo>
                    <a:pt x="80235" y="22117"/>
                  </a:lnTo>
                  <a:lnTo>
                    <a:pt x="47448" y="47448"/>
                  </a:lnTo>
                  <a:lnTo>
                    <a:pt x="22117" y="80235"/>
                  </a:lnTo>
                  <a:lnTo>
                    <a:pt x="5786" y="118934"/>
                  </a:lnTo>
                  <a:lnTo>
                    <a:pt x="0" y="162001"/>
                  </a:lnTo>
                  <a:lnTo>
                    <a:pt x="5786" y="205067"/>
                  </a:lnTo>
                  <a:lnTo>
                    <a:pt x="22117" y="243766"/>
                  </a:lnTo>
                  <a:lnTo>
                    <a:pt x="47448" y="276553"/>
                  </a:lnTo>
                  <a:lnTo>
                    <a:pt x="80235" y="301884"/>
                  </a:lnTo>
                  <a:lnTo>
                    <a:pt x="118934" y="318215"/>
                  </a:lnTo>
                  <a:lnTo>
                    <a:pt x="162001" y="324002"/>
                  </a:lnTo>
                  <a:lnTo>
                    <a:pt x="205067" y="318215"/>
                  </a:lnTo>
                  <a:lnTo>
                    <a:pt x="243766" y="301884"/>
                  </a:lnTo>
                  <a:lnTo>
                    <a:pt x="276553" y="276553"/>
                  </a:lnTo>
                  <a:lnTo>
                    <a:pt x="301884" y="243766"/>
                  </a:lnTo>
                  <a:lnTo>
                    <a:pt x="318215" y="205067"/>
                  </a:lnTo>
                  <a:lnTo>
                    <a:pt x="324002" y="162001"/>
                  </a:lnTo>
                  <a:lnTo>
                    <a:pt x="318215" y="118934"/>
                  </a:lnTo>
                  <a:lnTo>
                    <a:pt x="301884" y="80235"/>
                  </a:lnTo>
                  <a:lnTo>
                    <a:pt x="276553" y="47448"/>
                  </a:lnTo>
                  <a:lnTo>
                    <a:pt x="243766" y="22117"/>
                  </a:lnTo>
                  <a:lnTo>
                    <a:pt x="205067" y="5786"/>
                  </a:lnTo>
                  <a:lnTo>
                    <a:pt x="162001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271" y="6791744"/>
              <a:ext cx="183667" cy="183667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2379770" y="4607965"/>
            <a:ext cx="4386839" cy="254121"/>
          </a:xfrm>
          <a:custGeom>
            <a:avLst/>
            <a:gdLst/>
            <a:ahLst/>
            <a:cxnLst/>
            <a:rect l="l" t="t" r="r" b="b"/>
            <a:pathLst>
              <a:path w="6840220" h="396240">
                <a:moveTo>
                  <a:pt x="6840004" y="0"/>
                </a:moveTo>
                <a:lnTo>
                  <a:pt x="0" y="0"/>
                </a:lnTo>
                <a:lnTo>
                  <a:pt x="0" y="395986"/>
                </a:lnTo>
                <a:lnTo>
                  <a:pt x="6840004" y="395986"/>
                </a:lnTo>
                <a:lnTo>
                  <a:pt x="6840004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91247" y="4606386"/>
            <a:ext cx="304212" cy="18596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20768">
              <a:spcBef>
                <a:spcPts val="64"/>
              </a:spcBef>
            </a:pP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1</a:t>
            </a:r>
            <a:r>
              <a:rPr sz="770" b="1" spc="-9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600</a:t>
            </a:r>
            <a:endParaRPr sz="77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385" b="1" spc="-10" dirty="0">
                <a:solidFill>
                  <a:srgbClr val="1689CA"/>
                </a:solidFill>
                <a:latin typeface="Arial"/>
                <a:cs typeface="Arial"/>
              </a:rPr>
              <a:t>BÉNÉVOLES</a:t>
            </a:r>
            <a:endParaRPr sz="38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4074" y="4585982"/>
            <a:ext cx="316021" cy="219350"/>
          </a:xfrm>
          <a:prstGeom prst="rect">
            <a:avLst/>
          </a:prstGeom>
        </p:spPr>
        <p:txBody>
          <a:bodyPr vert="horz" wrap="square" lIns="0" tIns="28507" rIns="0" bIns="0" rtlCol="0">
            <a:spAutoFit/>
          </a:bodyPr>
          <a:lstStyle/>
          <a:p>
            <a:pPr>
              <a:spcBef>
                <a:spcPts val="224"/>
              </a:spcBef>
            </a:pP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1</a:t>
            </a: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5</a:t>
            </a:r>
            <a:r>
              <a:rPr sz="770" b="1" spc="-9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121</a:t>
            </a:r>
            <a:endParaRPr sz="770">
              <a:latin typeface="Tahoma"/>
              <a:cs typeface="Tahoma"/>
            </a:endParaRPr>
          </a:p>
          <a:p>
            <a:pPr marL="5294">
              <a:spcBef>
                <a:spcPts val="90"/>
              </a:spcBef>
            </a:pP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ADHÉRENTS</a:t>
            </a:r>
            <a:endParaRPr sz="38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44887" y="4606386"/>
            <a:ext cx="250455" cy="18596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R="37872" algn="ctr">
              <a:spcBef>
                <a:spcPts val="64"/>
              </a:spcBef>
            </a:pP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49</a:t>
            </a:r>
            <a:endParaRPr sz="770">
              <a:latin typeface="Tahoma"/>
              <a:cs typeface="Tahoma"/>
            </a:endParaRPr>
          </a:p>
          <a:p>
            <a:pPr marR="3258" algn="ctr"/>
            <a:r>
              <a:rPr sz="385" b="1" spc="-29" dirty="0">
                <a:solidFill>
                  <a:srgbClr val="1689CA"/>
                </a:solidFill>
                <a:latin typeface="Arial"/>
                <a:cs typeface="Arial"/>
              </a:rPr>
              <a:t>S</a:t>
            </a: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ALARIÉS</a:t>
            </a:r>
            <a:endParaRPr sz="38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46366" y="4606386"/>
            <a:ext cx="478920" cy="22931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R="15067" algn="ctr">
              <a:spcBef>
                <a:spcPts val="64"/>
              </a:spcBef>
            </a:pP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11</a:t>
            </a:r>
            <a:endParaRPr sz="770">
              <a:latin typeface="Tahoma"/>
              <a:cs typeface="Tahoma"/>
            </a:endParaRPr>
          </a:p>
          <a:p>
            <a:pPr marR="3258" algn="ctr">
              <a:lnSpc>
                <a:spcPts val="430"/>
              </a:lnSpc>
              <a:spcBef>
                <a:spcPts val="38"/>
              </a:spcBef>
            </a:pP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PROFESSIONNELS 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 MIS</a:t>
            </a:r>
            <a:r>
              <a:rPr sz="385" b="1" spc="-26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16" dirty="0">
                <a:solidFill>
                  <a:srgbClr val="1689CA"/>
                </a:solidFill>
                <a:latin typeface="Arial"/>
                <a:cs typeface="Arial"/>
              </a:rPr>
              <a:t>À</a:t>
            </a:r>
            <a:r>
              <a:rPr sz="385" b="1" spc="-22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DISPOSITION</a:t>
            </a:r>
            <a:endParaRPr sz="385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1720" y="4627200"/>
            <a:ext cx="207792" cy="20779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79770" y="4917723"/>
            <a:ext cx="4386839" cy="254121"/>
          </a:xfrm>
          <a:custGeom>
            <a:avLst/>
            <a:gdLst/>
            <a:ahLst/>
            <a:cxnLst/>
            <a:rect l="l" t="t" r="r" b="b"/>
            <a:pathLst>
              <a:path w="6840220" h="396240">
                <a:moveTo>
                  <a:pt x="6840004" y="0"/>
                </a:moveTo>
                <a:lnTo>
                  <a:pt x="0" y="0"/>
                </a:lnTo>
                <a:lnTo>
                  <a:pt x="0" y="395986"/>
                </a:lnTo>
                <a:lnTo>
                  <a:pt x="6840004" y="395986"/>
                </a:lnTo>
                <a:lnTo>
                  <a:pt x="6840004" y="0"/>
                </a:lnTo>
                <a:close/>
              </a:path>
            </a:pathLst>
          </a:custGeom>
          <a:solidFill>
            <a:srgbClr val="FED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93545" y="4915926"/>
            <a:ext cx="809195" cy="22623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24026" algn="ctr">
              <a:lnSpc>
                <a:spcPts val="901"/>
              </a:lnSpc>
              <a:spcBef>
                <a:spcPts val="64"/>
              </a:spcBef>
            </a:pP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3</a:t>
            </a:r>
            <a:r>
              <a:rPr sz="770" b="1" spc="-29" dirty="0">
                <a:solidFill>
                  <a:srgbClr val="F68A46"/>
                </a:solidFill>
                <a:latin typeface="Tahoma"/>
                <a:cs typeface="Tahoma"/>
              </a:rPr>
              <a:t>0</a:t>
            </a:r>
            <a:r>
              <a:rPr sz="770" b="1" spc="-90" dirty="0">
                <a:solidFill>
                  <a:srgbClr val="F68A46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000</a:t>
            </a:r>
            <a:endParaRPr sz="770">
              <a:latin typeface="Tahoma"/>
              <a:cs typeface="Tahoma"/>
            </a:endParaRPr>
          </a:p>
          <a:p>
            <a:pPr marR="3258" algn="ctr">
              <a:lnSpc>
                <a:spcPts val="423"/>
              </a:lnSpc>
            </a:pPr>
            <a:r>
              <a:rPr sz="385" b="1" spc="-10" dirty="0">
                <a:solidFill>
                  <a:srgbClr val="F68A46"/>
                </a:solidFill>
                <a:latin typeface="Arial"/>
                <a:cs typeface="Arial"/>
              </a:rPr>
              <a:t>PERSONNES</a:t>
            </a:r>
            <a:r>
              <a:rPr sz="385" b="1" spc="-13" dirty="0">
                <a:solidFill>
                  <a:srgbClr val="F68A46"/>
                </a:solidFill>
                <a:latin typeface="Arial"/>
                <a:cs typeface="Arial"/>
              </a:rPr>
              <a:t> ACCOMPAGNÉES</a:t>
            </a:r>
            <a:endParaRPr sz="385">
              <a:latin typeface="Arial"/>
              <a:cs typeface="Arial"/>
            </a:endParaRPr>
          </a:p>
          <a:p>
            <a:pPr marR="3258" algn="ctr">
              <a:lnSpc>
                <a:spcPts val="446"/>
              </a:lnSpc>
            </a:pPr>
            <a:r>
              <a:rPr sz="385" b="1" spc="3" dirty="0">
                <a:solidFill>
                  <a:srgbClr val="F68A46"/>
                </a:solidFill>
                <a:latin typeface="Arial"/>
                <a:cs typeface="Arial"/>
              </a:rPr>
              <a:t>par</a:t>
            </a:r>
            <a:r>
              <a:rPr sz="385" b="1" spc="-10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des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 pairs dans les </a:t>
            </a:r>
            <a:r>
              <a:rPr sz="385" b="1" dirty="0">
                <a:solidFill>
                  <a:srgbClr val="F68A46"/>
                </a:solidFill>
                <a:latin typeface="Arial"/>
                <a:cs typeface="Arial"/>
              </a:rPr>
              <a:t>délégations</a:t>
            </a:r>
            <a:endParaRPr sz="38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70363" y="4910063"/>
            <a:ext cx="540006" cy="18596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20361" algn="ctr">
              <a:spcBef>
                <a:spcPts val="64"/>
              </a:spcBef>
            </a:pP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340</a:t>
            </a:r>
            <a:endParaRPr sz="770">
              <a:latin typeface="Tahoma"/>
              <a:cs typeface="Tahoma"/>
            </a:endParaRPr>
          </a:p>
          <a:p>
            <a:pPr marR="3258" algn="ctr"/>
            <a:r>
              <a:rPr sz="385" b="1" spc="-13" dirty="0">
                <a:solidFill>
                  <a:srgbClr val="F68A46"/>
                </a:solidFill>
                <a:latin typeface="Arial"/>
                <a:cs typeface="Arial"/>
              </a:rPr>
              <a:t>GROUPE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S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D</a:t>
            </a:r>
            <a:r>
              <a:rPr sz="385" b="1" spc="3" dirty="0">
                <a:solidFill>
                  <a:srgbClr val="F68A46"/>
                </a:solidFill>
                <a:latin typeface="Arial"/>
                <a:cs typeface="Arial"/>
              </a:rPr>
              <a:t>E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spc="-42" dirty="0">
                <a:solidFill>
                  <a:srgbClr val="F68A46"/>
                </a:solidFill>
                <a:latin typeface="Arial"/>
                <a:cs typeface="Arial"/>
              </a:rPr>
              <a:t>P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AROLE</a:t>
            </a:r>
            <a:endParaRPr sz="385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425949" y="4940806"/>
            <a:ext cx="208102" cy="208102"/>
            <a:chOff x="431999" y="7703997"/>
            <a:chExt cx="324485" cy="324485"/>
          </a:xfrm>
        </p:grpSpPr>
        <p:sp>
          <p:nvSpPr>
            <p:cNvPr id="33" name="object 33"/>
            <p:cNvSpPr/>
            <p:nvPr/>
          </p:nvSpPr>
          <p:spPr>
            <a:xfrm>
              <a:off x="431999" y="7703997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4">
                  <a:moveTo>
                    <a:pt x="162001" y="0"/>
                  </a:moveTo>
                  <a:lnTo>
                    <a:pt x="118934" y="5786"/>
                  </a:lnTo>
                  <a:lnTo>
                    <a:pt x="80235" y="22117"/>
                  </a:lnTo>
                  <a:lnTo>
                    <a:pt x="47448" y="47448"/>
                  </a:lnTo>
                  <a:lnTo>
                    <a:pt x="22117" y="80235"/>
                  </a:lnTo>
                  <a:lnTo>
                    <a:pt x="5786" y="118934"/>
                  </a:lnTo>
                  <a:lnTo>
                    <a:pt x="0" y="162001"/>
                  </a:lnTo>
                  <a:lnTo>
                    <a:pt x="5786" y="205067"/>
                  </a:lnTo>
                  <a:lnTo>
                    <a:pt x="22117" y="243766"/>
                  </a:lnTo>
                  <a:lnTo>
                    <a:pt x="47448" y="276553"/>
                  </a:lnTo>
                  <a:lnTo>
                    <a:pt x="80235" y="301884"/>
                  </a:lnTo>
                  <a:lnTo>
                    <a:pt x="118934" y="318215"/>
                  </a:lnTo>
                  <a:lnTo>
                    <a:pt x="162001" y="324002"/>
                  </a:lnTo>
                  <a:lnTo>
                    <a:pt x="205067" y="318215"/>
                  </a:lnTo>
                  <a:lnTo>
                    <a:pt x="243766" y="301884"/>
                  </a:lnTo>
                  <a:lnTo>
                    <a:pt x="276553" y="276553"/>
                  </a:lnTo>
                  <a:lnTo>
                    <a:pt x="301884" y="243766"/>
                  </a:lnTo>
                  <a:lnTo>
                    <a:pt x="318215" y="205067"/>
                  </a:lnTo>
                  <a:lnTo>
                    <a:pt x="324002" y="162001"/>
                  </a:lnTo>
                  <a:lnTo>
                    <a:pt x="318215" y="118934"/>
                  </a:lnTo>
                  <a:lnTo>
                    <a:pt x="301884" y="80235"/>
                  </a:lnTo>
                  <a:lnTo>
                    <a:pt x="276553" y="47448"/>
                  </a:lnTo>
                  <a:lnTo>
                    <a:pt x="243766" y="22117"/>
                  </a:lnTo>
                  <a:lnTo>
                    <a:pt x="205067" y="5786"/>
                  </a:lnTo>
                  <a:lnTo>
                    <a:pt x="162001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738" y="7777040"/>
              <a:ext cx="204393" cy="18973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2379770" y="5212088"/>
            <a:ext cx="4386839" cy="254121"/>
          </a:xfrm>
          <a:custGeom>
            <a:avLst/>
            <a:gdLst/>
            <a:ahLst/>
            <a:cxnLst/>
            <a:rect l="l" t="t" r="r" b="b"/>
            <a:pathLst>
              <a:path w="6840220" h="396240">
                <a:moveTo>
                  <a:pt x="6840004" y="0"/>
                </a:moveTo>
                <a:lnTo>
                  <a:pt x="0" y="0"/>
                </a:lnTo>
                <a:lnTo>
                  <a:pt x="0" y="395986"/>
                </a:lnTo>
                <a:lnTo>
                  <a:pt x="6840004" y="395986"/>
                </a:lnTo>
                <a:lnTo>
                  <a:pt x="6840004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39400" y="5184759"/>
            <a:ext cx="322538" cy="262696"/>
          </a:xfrm>
          <a:prstGeom prst="rect">
            <a:avLst/>
          </a:prstGeom>
        </p:spPr>
        <p:txBody>
          <a:bodyPr vert="horz" wrap="square" lIns="0" tIns="28507" rIns="0" bIns="0" rtlCol="0">
            <a:spAutoFit/>
          </a:bodyPr>
          <a:lstStyle/>
          <a:p>
            <a:pPr algn="ctr">
              <a:spcBef>
                <a:spcPts val="224"/>
              </a:spcBef>
            </a:pP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195</a:t>
            </a:r>
            <a:endParaRPr sz="770">
              <a:latin typeface="Tahoma"/>
              <a:cs typeface="Tahoma"/>
            </a:endParaRPr>
          </a:p>
          <a:p>
            <a:pPr algn="ctr">
              <a:lnSpc>
                <a:spcPts val="446"/>
              </a:lnSpc>
              <a:spcBef>
                <a:spcPts val="90"/>
              </a:spcBef>
            </a:pPr>
            <a:r>
              <a:rPr sz="385" b="1" spc="-13" dirty="0">
                <a:solidFill>
                  <a:srgbClr val="1689CA"/>
                </a:solidFill>
                <a:latin typeface="Arial"/>
                <a:cs typeface="Arial"/>
              </a:rPr>
              <a:t>SESSIONS</a:t>
            </a:r>
            <a:endParaRPr sz="385">
              <a:latin typeface="Arial"/>
              <a:cs typeface="Arial"/>
            </a:endParaRPr>
          </a:p>
          <a:p>
            <a:pPr algn="ctr">
              <a:lnSpc>
                <a:spcPts val="446"/>
              </a:lnSpc>
            </a:pPr>
            <a:r>
              <a:rPr sz="385" b="1" spc="10" dirty="0">
                <a:solidFill>
                  <a:srgbClr val="1689CA"/>
                </a:solidFill>
                <a:latin typeface="Arial"/>
                <a:cs typeface="Arial"/>
              </a:rPr>
              <a:t>d</a:t>
            </a:r>
            <a:r>
              <a:rPr sz="385" b="1" spc="13" dirty="0">
                <a:solidFill>
                  <a:srgbClr val="1689CA"/>
                </a:solidFill>
                <a:latin typeface="Arial"/>
                <a:cs typeface="Arial"/>
              </a:rPr>
              <a:t>e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3" dirty="0">
                <a:solidFill>
                  <a:srgbClr val="1689CA"/>
                </a:solidFill>
                <a:latin typeface="Arial"/>
                <a:cs typeface="Arial"/>
              </a:rPr>
              <a:t>f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orma</a:t>
            </a:r>
            <a:r>
              <a:rPr sz="385" b="1" spc="3" dirty="0">
                <a:solidFill>
                  <a:srgbClr val="1689CA"/>
                </a:solidFill>
                <a:latin typeface="Arial"/>
                <a:cs typeface="Arial"/>
              </a:rPr>
              <a:t>tion</a:t>
            </a:r>
            <a:endParaRPr sz="38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39017" y="5193667"/>
            <a:ext cx="551409" cy="260229"/>
          </a:xfrm>
          <a:prstGeom prst="rect">
            <a:avLst/>
          </a:prstGeom>
        </p:spPr>
        <p:txBody>
          <a:bodyPr vert="horz" wrap="square" lIns="0" tIns="26064" rIns="0" bIns="0" rtlCol="0">
            <a:spAutoFit/>
          </a:bodyPr>
          <a:lstStyle/>
          <a:p>
            <a:pPr marL="159225">
              <a:spcBef>
                <a:spcPts val="205"/>
              </a:spcBef>
            </a:pP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4</a:t>
            </a:r>
            <a:r>
              <a:rPr sz="770" b="1" spc="-9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000</a:t>
            </a:r>
            <a:endParaRPr sz="770">
              <a:latin typeface="Tahoma"/>
              <a:cs typeface="Tahoma"/>
            </a:endParaRPr>
          </a:p>
          <a:p>
            <a:pPr marL="8145" marR="3258" indent="43166">
              <a:lnSpc>
                <a:spcPts val="430"/>
              </a:lnSpc>
              <a:spcBef>
                <a:spcPts val="122"/>
              </a:spcBef>
            </a:pP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AIDANTS</a:t>
            </a:r>
            <a:r>
              <a:rPr sz="385" b="1" spc="106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familiaux 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16" dirty="0">
                <a:solidFill>
                  <a:srgbClr val="1689CA"/>
                </a:solidFill>
                <a:latin typeface="Arial"/>
                <a:cs typeface="Arial"/>
              </a:rPr>
              <a:t>et</a:t>
            </a:r>
            <a:r>
              <a:rPr sz="385" b="1" spc="-16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10" dirty="0">
                <a:solidFill>
                  <a:srgbClr val="1689CA"/>
                </a:solidFill>
                <a:latin typeface="Arial"/>
                <a:cs typeface="Arial"/>
              </a:rPr>
              <a:t>BÉNÉVOLES</a:t>
            </a:r>
            <a:r>
              <a:rPr sz="385" b="1" spc="-1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formés</a:t>
            </a:r>
            <a:endParaRPr sz="38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6773" y="5187469"/>
            <a:ext cx="1377709" cy="263107"/>
          </a:xfrm>
          <a:prstGeom prst="rect">
            <a:avLst/>
          </a:prstGeom>
        </p:spPr>
        <p:txBody>
          <a:bodyPr vert="horz" wrap="square" lIns="0" tIns="28914" rIns="0" bIns="0" rtlCol="0">
            <a:spAutoFit/>
          </a:bodyPr>
          <a:lstStyle/>
          <a:p>
            <a:pPr marR="10588" algn="ctr">
              <a:spcBef>
                <a:spcPts val="228"/>
              </a:spcBef>
            </a:pP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3</a:t>
            </a:r>
            <a:r>
              <a:rPr sz="770" b="1" spc="-9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000</a:t>
            </a:r>
            <a:endParaRPr sz="770">
              <a:latin typeface="Tahoma"/>
              <a:cs typeface="Tahoma"/>
            </a:endParaRPr>
          </a:p>
          <a:p>
            <a:pPr algn="ctr">
              <a:lnSpc>
                <a:spcPts val="446"/>
              </a:lnSpc>
              <a:spcBef>
                <a:spcPts val="93"/>
              </a:spcBef>
            </a:pP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MANDATS</a:t>
            </a:r>
            <a:r>
              <a:rPr sz="385" b="1" spc="-16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DE</a:t>
            </a:r>
            <a:r>
              <a:rPr sz="385" b="1" spc="-1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10" dirty="0">
                <a:solidFill>
                  <a:srgbClr val="1689CA"/>
                </a:solidFill>
                <a:latin typeface="Arial"/>
                <a:cs typeface="Arial"/>
              </a:rPr>
              <a:t>REPRÉSENTATION</a:t>
            </a:r>
            <a:endParaRPr sz="385">
              <a:latin typeface="Arial"/>
              <a:cs typeface="Arial"/>
            </a:endParaRPr>
          </a:p>
          <a:p>
            <a:pPr algn="ctr">
              <a:lnSpc>
                <a:spcPts val="446"/>
              </a:lnSpc>
            </a:pP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dans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les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10" dirty="0">
                <a:solidFill>
                  <a:srgbClr val="1689CA"/>
                </a:solidFill>
                <a:latin typeface="Arial"/>
                <a:cs typeface="Arial"/>
              </a:rPr>
              <a:t>instances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médicales,</a:t>
            </a:r>
            <a:r>
              <a:rPr sz="385" b="1" spc="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médico-sociales,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16" dirty="0">
                <a:solidFill>
                  <a:srgbClr val="1689CA"/>
                </a:solidFill>
                <a:latin typeface="Arial"/>
                <a:cs typeface="Arial"/>
              </a:rPr>
              <a:t>et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10" dirty="0">
                <a:solidFill>
                  <a:srgbClr val="1689CA"/>
                </a:solidFill>
                <a:latin typeface="Arial"/>
                <a:cs typeface="Arial"/>
              </a:rPr>
              <a:t>sociales</a:t>
            </a:r>
            <a:endParaRPr sz="385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20177" y="5233255"/>
            <a:ext cx="208102" cy="208102"/>
            <a:chOff x="423000" y="8160001"/>
            <a:chExt cx="324485" cy="324485"/>
          </a:xfrm>
        </p:grpSpPr>
        <p:sp>
          <p:nvSpPr>
            <p:cNvPr id="40" name="object 40"/>
            <p:cNvSpPr/>
            <p:nvPr/>
          </p:nvSpPr>
          <p:spPr>
            <a:xfrm>
              <a:off x="423000" y="8160001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4">
                  <a:moveTo>
                    <a:pt x="162001" y="0"/>
                  </a:moveTo>
                  <a:lnTo>
                    <a:pt x="118934" y="5786"/>
                  </a:lnTo>
                  <a:lnTo>
                    <a:pt x="80235" y="22117"/>
                  </a:lnTo>
                  <a:lnTo>
                    <a:pt x="47448" y="47448"/>
                  </a:lnTo>
                  <a:lnTo>
                    <a:pt x="22117" y="80235"/>
                  </a:lnTo>
                  <a:lnTo>
                    <a:pt x="5786" y="118934"/>
                  </a:lnTo>
                  <a:lnTo>
                    <a:pt x="0" y="162001"/>
                  </a:lnTo>
                  <a:lnTo>
                    <a:pt x="5786" y="205067"/>
                  </a:lnTo>
                  <a:lnTo>
                    <a:pt x="22117" y="243766"/>
                  </a:lnTo>
                  <a:lnTo>
                    <a:pt x="47448" y="276553"/>
                  </a:lnTo>
                  <a:lnTo>
                    <a:pt x="80235" y="301884"/>
                  </a:lnTo>
                  <a:lnTo>
                    <a:pt x="118934" y="318215"/>
                  </a:lnTo>
                  <a:lnTo>
                    <a:pt x="162001" y="324002"/>
                  </a:lnTo>
                  <a:lnTo>
                    <a:pt x="205067" y="318215"/>
                  </a:lnTo>
                  <a:lnTo>
                    <a:pt x="243766" y="301884"/>
                  </a:lnTo>
                  <a:lnTo>
                    <a:pt x="276553" y="276553"/>
                  </a:lnTo>
                  <a:lnTo>
                    <a:pt x="301884" y="243766"/>
                  </a:lnTo>
                  <a:lnTo>
                    <a:pt x="318215" y="205067"/>
                  </a:lnTo>
                  <a:lnTo>
                    <a:pt x="324002" y="162001"/>
                  </a:lnTo>
                  <a:lnTo>
                    <a:pt x="318215" y="118934"/>
                  </a:lnTo>
                  <a:lnTo>
                    <a:pt x="301884" y="80235"/>
                  </a:lnTo>
                  <a:lnTo>
                    <a:pt x="276553" y="47448"/>
                  </a:lnTo>
                  <a:lnTo>
                    <a:pt x="243766" y="22117"/>
                  </a:lnTo>
                  <a:lnTo>
                    <a:pt x="205067" y="5786"/>
                  </a:lnTo>
                  <a:lnTo>
                    <a:pt x="162001" y="0"/>
                  </a:lnTo>
                  <a:close/>
                </a:path>
              </a:pathLst>
            </a:custGeom>
            <a:solidFill>
              <a:srgbClr val="007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684" y="8209486"/>
              <a:ext cx="223393" cy="225082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2379770" y="5506469"/>
            <a:ext cx="4386839" cy="254121"/>
          </a:xfrm>
          <a:custGeom>
            <a:avLst/>
            <a:gdLst/>
            <a:ahLst/>
            <a:cxnLst/>
            <a:rect l="l" t="t" r="r" b="b"/>
            <a:pathLst>
              <a:path w="6840220" h="396240">
                <a:moveTo>
                  <a:pt x="6840004" y="0"/>
                </a:moveTo>
                <a:lnTo>
                  <a:pt x="0" y="0"/>
                </a:lnTo>
                <a:lnTo>
                  <a:pt x="0" y="395986"/>
                </a:lnTo>
                <a:lnTo>
                  <a:pt x="6840004" y="395986"/>
                </a:lnTo>
                <a:lnTo>
                  <a:pt x="6840004" y="0"/>
                </a:lnTo>
                <a:close/>
              </a:path>
            </a:pathLst>
          </a:custGeom>
          <a:solidFill>
            <a:srgbClr val="FED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79770" y="5478491"/>
            <a:ext cx="4386839" cy="262696"/>
          </a:xfrm>
          <a:prstGeom prst="rect">
            <a:avLst/>
          </a:prstGeom>
        </p:spPr>
        <p:txBody>
          <a:bodyPr vert="horz" wrap="square" lIns="0" tIns="28507" rIns="0" bIns="0" rtlCol="0">
            <a:spAutoFit/>
          </a:bodyPr>
          <a:lstStyle/>
          <a:p>
            <a:pPr marR="2956050" algn="ctr">
              <a:spcBef>
                <a:spcPts val="224"/>
              </a:spcBef>
            </a:pP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32</a:t>
            </a:r>
            <a:r>
              <a:rPr sz="770" b="1" spc="-29" dirty="0">
                <a:solidFill>
                  <a:srgbClr val="F68A46"/>
                </a:solidFill>
                <a:latin typeface="Tahoma"/>
                <a:cs typeface="Tahoma"/>
              </a:rPr>
              <a:t>8</a:t>
            </a:r>
            <a:r>
              <a:rPr sz="770" b="1" spc="-90" dirty="0">
                <a:solidFill>
                  <a:srgbClr val="F68A46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F68A46"/>
                </a:solidFill>
                <a:latin typeface="Tahoma"/>
                <a:cs typeface="Tahoma"/>
              </a:rPr>
              <a:t>000</a:t>
            </a:r>
            <a:endParaRPr sz="770">
              <a:latin typeface="Tahoma"/>
              <a:cs typeface="Tahoma"/>
            </a:endParaRPr>
          </a:p>
          <a:p>
            <a:pPr marL="440618">
              <a:lnSpc>
                <a:spcPts val="446"/>
              </a:lnSpc>
              <a:spcBef>
                <a:spcPts val="90"/>
              </a:spcBef>
            </a:pPr>
            <a:r>
              <a:rPr sz="385" b="1" spc="-13" dirty="0">
                <a:solidFill>
                  <a:srgbClr val="F68A46"/>
                </a:solidFill>
                <a:latin typeface="Arial"/>
                <a:cs typeface="Arial"/>
              </a:rPr>
              <a:t>HEURE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S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D</a:t>
            </a:r>
            <a:r>
              <a:rPr sz="385" b="1" spc="3" dirty="0">
                <a:solidFill>
                  <a:srgbClr val="F68A46"/>
                </a:solidFill>
                <a:latin typeface="Arial"/>
                <a:cs typeface="Arial"/>
              </a:rPr>
              <a:t>E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BÉNÉ</a:t>
            </a:r>
            <a:r>
              <a:rPr sz="385" b="1" spc="-19" dirty="0">
                <a:solidFill>
                  <a:srgbClr val="F68A46"/>
                </a:solidFill>
                <a:latin typeface="Arial"/>
                <a:cs typeface="Arial"/>
              </a:rPr>
              <a:t>V</a:t>
            </a:r>
            <a:r>
              <a:rPr sz="385" b="1" spc="3" dirty="0">
                <a:solidFill>
                  <a:srgbClr val="F68A46"/>
                </a:solidFill>
                <a:latin typeface="Arial"/>
                <a:cs typeface="Arial"/>
              </a:rPr>
              <a:t>OL</a:t>
            </a:r>
            <a:r>
              <a:rPr sz="385" b="1" spc="-29" dirty="0">
                <a:solidFill>
                  <a:srgbClr val="F68A46"/>
                </a:solidFill>
                <a:latin typeface="Arial"/>
                <a:cs typeface="Arial"/>
              </a:rPr>
              <a:t>A</a:t>
            </a:r>
            <a:r>
              <a:rPr sz="385" b="1" spc="6" dirty="0">
                <a:solidFill>
                  <a:srgbClr val="F68A46"/>
                </a:solidFill>
                <a:latin typeface="Arial"/>
                <a:cs typeface="Arial"/>
              </a:rPr>
              <a:t>T</a:t>
            </a:r>
            <a:endParaRPr sz="385">
              <a:latin typeface="Arial"/>
              <a:cs typeface="Arial"/>
            </a:endParaRPr>
          </a:p>
          <a:p>
            <a:pPr marR="2956864" algn="ctr">
              <a:lnSpc>
                <a:spcPts val="446"/>
              </a:lnSpc>
            </a:pP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soit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 un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dirty="0">
                <a:solidFill>
                  <a:srgbClr val="F68A46"/>
                </a:solidFill>
                <a:latin typeface="Arial"/>
                <a:cs typeface="Arial"/>
              </a:rPr>
              <a:t>équivalent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spc="10" dirty="0">
                <a:solidFill>
                  <a:srgbClr val="F68A46"/>
                </a:solidFill>
                <a:latin typeface="Arial"/>
                <a:cs typeface="Arial"/>
              </a:rPr>
              <a:t>de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10</a:t>
            </a:r>
            <a:r>
              <a:rPr sz="385" b="1" spc="-6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spc="29" dirty="0">
                <a:solidFill>
                  <a:srgbClr val="F68A46"/>
                </a:solidFill>
                <a:latin typeface="Arial"/>
                <a:cs typeface="Arial"/>
              </a:rPr>
              <a:t>058</a:t>
            </a:r>
            <a:r>
              <a:rPr sz="385" b="1" spc="-3" dirty="0">
                <a:solidFill>
                  <a:srgbClr val="F68A46"/>
                </a:solidFill>
                <a:latin typeface="Arial"/>
                <a:cs typeface="Arial"/>
              </a:rPr>
              <a:t> </a:t>
            </a:r>
            <a:r>
              <a:rPr sz="385" b="1" spc="16" dirty="0">
                <a:solidFill>
                  <a:srgbClr val="F68A46"/>
                </a:solidFill>
                <a:latin typeface="Arial"/>
                <a:cs typeface="Arial"/>
              </a:rPr>
              <a:t>K€</a:t>
            </a:r>
            <a:endParaRPr sz="385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425949" y="5523778"/>
            <a:ext cx="208102" cy="208102"/>
            <a:chOff x="431999" y="8613002"/>
            <a:chExt cx="324485" cy="324485"/>
          </a:xfrm>
        </p:grpSpPr>
        <p:sp>
          <p:nvSpPr>
            <p:cNvPr id="45" name="object 45"/>
            <p:cNvSpPr/>
            <p:nvPr/>
          </p:nvSpPr>
          <p:spPr>
            <a:xfrm>
              <a:off x="431999" y="8613002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4">
                  <a:moveTo>
                    <a:pt x="162001" y="0"/>
                  </a:moveTo>
                  <a:lnTo>
                    <a:pt x="118934" y="5786"/>
                  </a:lnTo>
                  <a:lnTo>
                    <a:pt x="80235" y="22117"/>
                  </a:lnTo>
                  <a:lnTo>
                    <a:pt x="47448" y="47448"/>
                  </a:lnTo>
                  <a:lnTo>
                    <a:pt x="22117" y="80235"/>
                  </a:lnTo>
                  <a:lnTo>
                    <a:pt x="5786" y="118934"/>
                  </a:lnTo>
                  <a:lnTo>
                    <a:pt x="0" y="162001"/>
                  </a:lnTo>
                  <a:lnTo>
                    <a:pt x="5786" y="205067"/>
                  </a:lnTo>
                  <a:lnTo>
                    <a:pt x="22117" y="243766"/>
                  </a:lnTo>
                  <a:lnTo>
                    <a:pt x="47448" y="276553"/>
                  </a:lnTo>
                  <a:lnTo>
                    <a:pt x="80235" y="301884"/>
                  </a:lnTo>
                  <a:lnTo>
                    <a:pt x="118934" y="318215"/>
                  </a:lnTo>
                  <a:lnTo>
                    <a:pt x="162001" y="324002"/>
                  </a:lnTo>
                  <a:lnTo>
                    <a:pt x="205067" y="318215"/>
                  </a:lnTo>
                  <a:lnTo>
                    <a:pt x="243766" y="301884"/>
                  </a:lnTo>
                  <a:lnTo>
                    <a:pt x="276553" y="276553"/>
                  </a:lnTo>
                  <a:lnTo>
                    <a:pt x="301884" y="243766"/>
                  </a:lnTo>
                  <a:lnTo>
                    <a:pt x="318215" y="205067"/>
                  </a:lnTo>
                  <a:lnTo>
                    <a:pt x="324002" y="162001"/>
                  </a:lnTo>
                  <a:lnTo>
                    <a:pt x="318215" y="118934"/>
                  </a:lnTo>
                  <a:lnTo>
                    <a:pt x="301884" y="80235"/>
                  </a:lnTo>
                  <a:lnTo>
                    <a:pt x="276553" y="47448"/>
                  </a:lnTo>
                  <a:lnTo>
                    <a:pt x="243766" y="22117"/>
                  </a:lnTo>
                  <a:lnTo>
                    <a:pt x="205067" y="5786"/>
                  </a:lnTo>
                  <a:lnTo>
                    <a:pt x="162001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678" y="8649507"/>
              <a:ext cx="208153" cy="225954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2379770" y="5806600"/>
            <a:ext cx="4386839" cy="254121"/>
          </a:xfrm>
          <a:custGeom>
            <a:avLst/>
            <a:gdLst/>
            <a:ahLst/>
            <a:cxnLst/>
            <a:rect l="l" t="t" r="r" b="b"/>
            <a:pathLst>
              <a:path w="6840220" h="396240">
                <a:moveTo>
                  <a:pt x="6840004" y="0"/>
                </a:moveTo>
                <a:lnTo>
                  <a:pt x="0" y="0"/>
                </a:lnTo>
                <a:lnTo>
                  <a:pt x="0" y="395985"/>
                </a:lnTo>
                <a:lnTo>
                  <a:pt x="6840004" y="395985"/>
                </a:lnTo>
                <a:lnTo>
                  <a:pt x="6840004" y="0"/>
                </a:lnTo>
                <a:close/>
              </a:path>
            </a:pathLst>
          </a:custGeom>
          <a:solidFill>
            <a:srgbClr val="C7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885167" y="5782482"/>
            <a:ext cx="418648" cy="262696"/>
          </a:xfrm>
          <a:prstGeom prst="rect">
            <a:avLst/>
          </a:prstGeom>
        </p:spPr>
        <p:txBody>
          <a:bodyPr vert="horz" wrap="square" lIns="0" tIns="28507" rIns="0" bIns="0" rtlCol="0">
            <a:spAutoFit/>
          </a:bodyPr>
          <a:lstStyle/>
          <a:p>
            <a:pPr marL="13031" algn="ctr">
              <a:spcBef>
                <a:spcPts val="224"/>
              </a:spcBef>
            </a:pP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300</a:t>
            </a:r>
            <a:endParaRPr sz="770">
              <a:latin typeface="Tahoma"/>
              <a:cs typeface="Tahoma"/>
            </a:endParaRPr>
          </a:p>
          <a:p>
            <a:pPr marR="3258" algn="ctr">
              <a:lnSpc>
                <a:spcPts val="446"/>
              </a:lnSpc>
              <a:spcBef>
                <a:spcPts val="90"/>
              </a:spcBef>
            </a:pPr>
            <a:r>
              <a:rPr sz="385" b="1" spc="-16" dirty="0">
                <a:solidFill>
                  <a:srgbClr val="1689CA"/>
                </a:solidFill>
                <a:latin typeface="Arial"/>
                <a:cs typeface="Arial"/>
              </a:rPr>
              <a:t>C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ONSU</a:t>
            </a:r>
            <a:r>
              <a:rPr sz="385" b="1" spc="-42" dirty="0">
                <a:solidFill>
                  <a:srgbClr val="1689CA"/>
                </a:solidFill>
                <a:latin typeface="Arial"/>
                <a:cs typeface="Arial"/>
              </a:rPr>
              <a:t>L</a:t>
            </a:r>
            <a:r>
              <a:rPr sz="385" b="1" spc="-32" dirty="0">
                <a:solidFill>
                  <a:srgbClr val="1689CA"/>
                </a:solidFill>
                <a:latin typeface="Arial"/>
                <a:cs typeface="Arial"/>
              </a:rPr>
              <a:t>T</a:t>
            </a:r>
            <a:r>
              <a:rPr sz="385" b="1" spc="-22" dirty="0">
                <a:solidFill>
                  <a:srgbClr val="1689CA"/>
                </a:solidFill>
                <a:latin typeface="Arial"/>
                <a:cs typeface="Arial"/>
              </a:rPr>
              <a:t>A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TIONS</a:t>
            </a:r>
            <a:endParaRPr sz="385">
              <a:latin typeface="Arial"/>
              <a:cs typeface="Arial"/>
            </a:endParaRPr>
          </a:p>
          <a:p>
            <a:pPr marR="2443" algn="ctr">
              <a:lnSpc>
                <a:spcPts val="446"/>
              </a:lnSpc>
            </a:pP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psychiatre</a:t>
            </a:r>
            <a:endParaRPr sz="385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11588" y="5782480"/>
            <a:ext cx="1211145" cy="262696"/>
          </a:xfrm>
          <a:prstGeom prst="rect">
            <a:avLst/>
          </a:prstGeom>
        </p:spPr>
        <p:txBody>
          <a:bodyPr vert="horz" wrap="square" lIns="0" tIns="28507" rIns="0" bIns="0" rtlCol="0">
            <a:spAutoFit/>
          </a:bodyPr>
          <a:lstStyle/>
          <a:p>
            <a:pPr marL="96920" algn="ctr">
              <a:spcBef>
                <a:spcPts val="224"/>
              </a:spcBef>
              <a:tabLst>
                <a:tab pos="735856" algn="l"/>
              </a:tabLst>
            </a:pP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8</a:t>
            </a:r>
            <a:r>
              <a:rPr sz="770" b="1" spc="-9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64</a:t>
            </a: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9</a:t>
            </a:r>
            <a:r>
              <a:rPr sz="770" b="1" dirty="0">
                <a:solidFill>
                  <a:srgbClr val="1689CA"/>
                </a:solidFill>
                <a:latin typeface="Tahoma"/>
                <a:cs typeface="Tahoma"/>
              </a:rPr>
              <a:t>	</a:t>
            </a:r>
            <a:r>
              <a:rPr sz="770" b="1" spc="-29" dirty="0">
                <a:solidFill>
                  <a:srgbClr val="1689CA"/>
                </a:solidFill>
                <a:latin typeface="Tahoma"/>
                <a:cs typeface="Tahoma"/>
              </a:rPr>
              <a:t>6</a:t>
            </a:r>
            <a:r>
              <a:rPr sz="770" b="1" spc="-90" dirty="0">
                <a:solidFill>
                  <a:srgbClr val="1689CA"/>
                </a:solidFill>
                <a:latin typeface="Tahoma"/>
                <a:cs typeface="Tahoma"/>
              </a:rPr>
              <a:t> </a:t>
            </a: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422</a:t>
            </a:r>
            <a:endParaRPr sz="770">
              <a:latin typeface="Tahoma"/>
              <a:cs typeface="Tahoma"/>
            </a:endParaRPr>
          </a:p>
          <a:p>
            <a:pPr marL="115245" algn="ctr">
              <a:lnSpc>
                <a:spcPts val="446"/>
              </a:lnSpc>
              <a:spcBef>
                <a:spcPts val="90"/>
              </a:spcBef>
              <a:tabLst>
                <a:tab pos="759476" algn="l"/>
              </a:tabLst>
            </a:pPr>
            <a:r>
              <a:rPr sz="577" b="1" spc="-19" baseline="4629" dirty="0">
                <a:solidFill>
                  <a:srgbClr val="1689CA"/>
                </a:solidFill>
                <a:latin typeface="Arial"/>
                <a:cs typeface="Arial"/>
              </a:rPr>
              <a:t>APPELS</a:t>
            </a:r>
            <a:r>
              <a:rPr sz="577" b="1" spc="10" baseline="4629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577" b="1" spc="-10" baseline="4629" dirty="0">
                <a:solidFill>
                  <a:srgbClr val="1689CA"/>
                </a:solidFill>
                <a:latin typeface="Arial"/>
                <a:cs typeface="Arial"/>
              </a:rPr>
              <a:t>TRAITÉS	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INTERVENTIONS</a:t>
            </a:r>
            <a:endParaRPr sz="385">
              <a:latin typeface="Arial"/>
              <a:cs typeface="Arial"/>
            </a:endParaRPr>
          </a:p>
          <a:p>
            <a:pPr marL="16289">
              <a:lnSpc>
                <a:spcPts val="446"/>
              </a:lnSpc>
              <a:tabLst>
                <a:tab pos="789203" algn="l"/>
              </a:tabLst>
            </a:pPr>
            <a:r>
              <a:rPr sz="577" b="1" baseline="4629" dirty="0">
                <a:solidFill>
                  <a:srgbClr val="1689CA"/>
                </a:solidFill>
                <a:latin typeface="Arial"/>
                <a:cs typeface="Arial"/>
              </a:rPr>
              <a:t>pa</a:t>
            </a:r>
            <a:r>
              <a:rPr sz="577" b="1" spc="10" baseline="4629" dirty="0">
                <a:solidFill>
                  <a:srgbClr val="1689CA"/>
                </a:solidFill>
                <a:latin typeface="Arial"/>
                <a:cs typeface="Arial"/>
              </a:rPr>
              <a:t>r</a:t>
            </a:r>
            <a:r>
              <a:rPr sz="577" b="1" spc="-19" baseline="4629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577" b="1" spc="-4" baseline="4629" dirty="0">
                <a:solidFill>
                  <a:srgbClr val="1689CA"/>
                </a:solidFill>
                <a:latin typeface="Arial"/>
                <a:cs typeface="Arial"/>
              </a:rPr>
              <a:t>l</a:t>
            </a:r>
            <a:r>
              <a:rPr sz="577" b="1" spc="19" baseline="4629" dirty="0">
                <a:solidFill>
                  <a:srgbClr val="1689CA"/>
                </a:solidFill>
                <a:latin typeface="Arial"/>
                <a:cs typeface="Arial"/>
              </a:rPr>
              <a:t>e</a:t>
            </a:r>
            <a:r>
              <a:rPr sz="577" b="1" spc="-19" baseline="4629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577" b="1" spc="-14" baseline="4629" dirty="0">
                <a:solidFill>
                  <a:srgbClr val="1689CA"/>
                </a:solidFill>
                <a:latin typeface="Arial"/>
                <a:cs typeface="Arial"/>
              </a:rPr>
              <a:t>servi</a:t>
            </a:r>
            <a:r>
              <a:rPr sz="577" b="1" spc="-24" baseline="4629" dirty="0">
                <a:solidFill>
                  <a:srgbClr val="1689CA"/>
                </a:solidFill>
                <a:latin typeface="Arial"/>
                <a:cs typeface="Arial"/>
              </a:rPr>
              <a:t>c</a:t>
            </a:r>
            <a:r>
              <a:rPr sz="577" b="1" spc="19" baseline="4629" dirty="0">
                <a:solidFill>
                  <a:srgbClr val="1689CA"/>
                </a:solidFill>
                <a:latin typeface="Arial"/>
                <a:cs typeface="Arial"/>
              </a:rPr>
              <a:t>e</a:t>
            </a:r>
            <a:r>
              <a:rPr sz="577" b="1" spc="-19" baseline="4629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577" b="1" spc="-33" baseline="4629" dirty="0">
                <a:solidFill>
                  <a:srgbClr val="1689CA"/>
                </a:solidFill>
                <a:latin typeface="Arial"/>
                <a:cs typeface="Arial"/>
              </a:rPr>
              <a:t>É</a:t>
            </a:r>
            <a:r>
              <a:rPr sz="577" b="1" spc="-28" baseline="4629" dirty="0">
                <a:solidFill>
                  <a:srgbClr val="1689CA"/>
                </a:solidFill>
                <a:latin typeface="Arial"/>
                <a:cs typeface="Arial"/>
              </a:rPr>
              <a:t>c</a:t>
            </a:r>
            <a:r>
              <a:rPr sz="577" b="1" spc="4" baseline="4629" dirty="0">
                <a:solidFill>
                  <a:srgbClr val="1689CA"/>
                </a:solidFill>
                <a:latin typeface="Arial"/>
                <a:cs typeface="Arial"/>
              </a:rPr>
              <a:t>ou</a:t>
            </a:r>
            <a:r>
              <a:rPr sz="577" b="1" spc="-14" baseline="4629" dirty="0">
                <a:solidFill>
                  <a:srgbClr val="1689CA"/>
                </a:solidFill>
                <a:latin typeface="Arial"/>
                <a:cs typeface="Arial"/>
              </a:rPr>
              <a:t>t</a:t>
            </a:r>
            <a:r>
              <a:rPr sz="577" b="1" spc="14" baseline="4629" dirty="0">
                <a:solidFill>
                  <a:srgbClr val="1689CA"/>
                </a:solidFill>
                <a:latin typeface="Arial"/>
                <a:cs typeface="Arial"/>
              </a:rPr>
              <a:t>e-</a:t>
            </a:r>
            <a:r>
              <a:rPr sz="577" b="1" spc="-4" baseline="4629" dirty="0">
                <a:solidFill>
                  <a:srgbClr val="1689CA"/>
                </a:solidFill>
                <a:latin typeface="Arial"/>
                <a:cs typeface="Arial"/>
              </a:rPr>
              <a:t>famill</a:t>
            </a:r>
            <a:r>
              <a:rPr sz="577" b="1" spc="14" baseline="4629" dirty="0">
                <a:solidFill>
                  <a:srgbClr val="1689CA"/>
                </a:solidFill>
                <a:latin typeface="Arial"/>
                <a:cs typeface="Arial"/>
              </a:rPr>
              <a:t>e</a:t>
            </a:r>
            <a:r>
              <a:rPr sz="577" b="1" baseline="4629" dirty="0">
                <a:solidFill>
                  <a:srgbClr val="1689CA"/>
                </a:solidFill>
                <a:latin typeface="Arial"/>
                <a:cs typeface="Arial"/>
              </a:rPr>
              <a:t>	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d</a:t>
            </a:r>
            <a:r>
              <a:rPr sz="385" b="1" spc="6" dirty="0">
                <a:solidFill>
                  <a:srgbClr val="1689CA"/>
                </a:solidFill>
                <a:latin typeface="Arial"/>
                <a:cs typeface="Arial"/>
              </a:rPr>
              <a:t>u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servi</a:t>
            </a:r>
            <a:r>
              <a:rPr sz="385" b="1" spc="-10" dirty="0">
                <a:solidFill>
                  <a:srgbClr val="1689CA"/>
                </a:solidFill>
                <a:latin typeface="Arial"/>
                <a:cs typeface="Arial"/>
              </a:rPr>
              <a:t>c</a:t>
            </a:r>
            <a:r>
              <a:rPr sz="385" b="1" spc="13" dirty="0">
                <a:solidFill>
                  <a:srgbClr val="1689CA"/>
                </a:solidFill>
                <a:latin typeface="Arial"/>
                <a:cs typeface="Arial"/>
              </a:rPr>
              <a:t>e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social</a:t>
            </a:r>
            <a:endParaRPr sz="385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86073" y="5793780"/>
            <a:ext cx="548151" cy="238357"/>
          </a:xfrm>
          <a:prstGeom prst="rect">
            <a:avLst/>
          </a:prstGeom>
        </p:spPr>
        <p:txBody>
          <a:bodyPr vert="horz" wrap="square" lIns="0" tIns="17104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z="770" b="1" spc="-38" dirty="0">
                <a:solidFill>
                  <a:srgbClr val="1689CA"/>
                </a:solidFill>
                <a:latin typeface="Tahoma"/>
                <a:cs typeface="Tahoma"/>
              </a:rPr>
              <a:t>581</a:t>
            </a:r>
            <a:endParaRPr sz="770">
              <a:latin typeface="Tahoma"/>
              <a:cs typeface="Tahoma"/>
            </a:endParaRPr>
          </a:p>
          <a:p>
            <a:pPr marR="3258" algn="ctr">
              <a:lnSpc>
                <a:spcPts val="446"/>
              </a:lnSpc>
              <a:spcBef>
                <a:spcPts val="45"/>
              </a:spcBef>
            </a:pP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DEMANDE</a:t>
            </a:r>
            <a:r>
              <a:rPr sz="385" b="1" spc="3" dirty="0">
                <a:solidFill>
                  <a:srgbClr val="1689CA"/>
                </a:solidFill>
                <a:latin typeface="Arial"/>
                <a:cs typeface="Arial"/>
              </a:rPr>
              <a:t>S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6" dirty="0">
                <a:solidFill>
                  <a:srgbClr val="1689CA"/>
                </a:solidFill>
                <a:latin typeface="Arial"/>
                <a:cs typeface="Arial"/>
              </a:rPr>
              <a:t>TRAITÉES</a:t>
            </a:r>
            <a:endParaRPr sz="385">
              <a:latin typeface="Arial"/>
              <a:cs typeface="Arial"/>
            </a:endParaRPr>
          </a:p>
          <a:p>
            <a:pPr marR="3258" algn="ctr">
              <a:lnSpc>
                <a:spcPts val="446"/>
              </a:lnSpc>
            </a:pPr>
            <a:r>
              <a:rPr sz="385" b="1" spc="3" dirty="0">
                <a:solidFill>
                  <a:srgbClr val="1689CA"/>
                </a:solidFill>
                <a:latin typeface="Arial"/>
                <a:cs typeface="Arial"/>
              </a:rPr>
              <a:t>par</a:t>
            </a:r>
            <a:r>
              <a:rPr sz="385" b="1" spc="-19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6" dirty="0">
                <a:solidFill>
                  <a:srgbClr val="1689CA"/>
                </a:solidFill>
                <a:latin typeface="Arial"/>
                <a:cs typeface="Arial"/>
              </a:rPr>
              <a:t>le</a:t>
            </a:r>
            <a:r>
              <a:rPr sz="385" b="1" spc="-16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spc="-3" dirty="0">
                <a:solidFill>
                  <a:srgbClr val="1689CA"/>
                </a:solidFill>
                <a:latin typeface="Arial"/>
                <a:cs typeface="Arial"/>
              </a:rPr>
              <a:t>service</a:t>
            </a:r>
            <a:r>
              <a:rPr sz="385" b="1" spc="-19" dirty="0">
                <a:solidFill>
                  <a:srgbClr val="1689CA"/>
                </a:solidFill>
                <a:latin typeface="Arial"/>
                <a:cs typeface="Arial"/>
              </a:rPr>
              <a:t> </a:t>
            </a:r>
            <a:r>
              <a:rPr sz="385" b="1" dirty="0">
                <a:solidFill>
                  <a:srgbClr val="1689CA"/>
                </a:solidFill>
                <a:latin typeface="Arial"/>
                <a:cs typeface="Arial"/>
              </a:rPr>
              <a:t>juridique</a:t>
            </a:r>
            <a:endParaRPr sz="385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27873" y="5824436"/>
            <a:ext cx="208102" cy="208102"/>
            <a:chOff x="435000" y="9081806"/>
            <a:chExt cx="324485" cy="324485"/>
          </a:xfrm>
        </p:grpSpPr>
        <p:sp>
          <p:nvSpPr>
            <p:cNvPr id="52" name="object 52"/>
            <p:cNvSpPr/>
            <p:nvPr/>
          </p:nvSpPr>
          <p:spPr>
            <a:xfrm>
              <a:off x="435000" y="9081806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4">
                  <a:moveTo>
                    <a:pt x="162001" y="0"/>
                  </a:moveTo>
                  <a:lnTo>
                    <a:pt x="118934" y="5786"/>
                  </a:lnTo>
                  <a:lnTo>
                    <a:pt x="80235" y="22117"/>
                  </a:lnTo>
                  <a:lnTo>
                    <a:pt x="47448" y="47448"/>
                  </a:lnTo>
                  <a:lnTo>
                    <a:pt x="22117" y="80235"/>
                  </a:lnTo>
                  <a:lnTo>
                    <a:pt x="5786" y="118934"/>
                  </a:lnTo>
                  <a:lnTo>
                    <a:pt x="0" y="162001"/>
                  </a:lnTo>
                  <a:lnTo>
                    <a:pt x="5786" y="205067"/>
                  </a:lnTo>
                  <a:lnTo>
                    <a:pt x="22117" y="243766"/>
                  </a:lnTo>
                  <a:lnTo>
                    <a:pt x="47448" y="276553"/>
                  </a:lnTo>
                  <a:lnTo>
                    <a:pt x="80235" y="301884"/>
                  </a:lnTo>
                  <a:lnTo>
                    <a:pt x="118934" y="318215"/>
                  </a:lnTo>
                  <a:lnTo>
                    <a:pt x="162001" y="324002"/>
                  </a:lnTo>
                  <a:lnTo>
                    <a:pt x="205067" y="318215"/>
                  </a:lnTo>
                  <a:lnTo>
                    <a:pt x="243766" y="301884"/>
                  </a:lnTo>
                  <a:lnTo>
                    <a:pt x="276553" y="276553"/>
                  </a:lnTo>
                  <a:lnTo>
                    <a:pt x="301884" y="243766"/>
                  </a:lnTo>
                  <a:lnTo>
                    <a:pt x="318215" y="205067"/>
                  </a:lnTo>
                  <a:lnTo>
                    <a:pt x="324002" y="162001"/>
                  </a:lnTo>
                  <a:lnTo>
                    <a:pt x="318215" y="118934"/>
                  </a:lnTo>
                  <a:lnTo>
                    <a:pt x="301884" y="80235"/>
                  </a:lnTo>
                  <a:lnTo>
                    <a:pt x="276553" y="47448"/>
                  </a:lnTo>
                  <a:lnTo>
                    <a:pt x="243766" y="22117"/>
                  </a:lnTo>
                  <a:lnTo>
                    <a:pt x="205067" y="5786"/>
                  </a:lnTo>
                  <a:lnTo>
                    <a:pt x="162001" y="0"/>
                  </a:lnTo>
                  <a:close/>
                </a:path>
              </a:pathLst>
            </a:custGeom>
            <a:solidFill>
              <a:srgbClr val="007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412" y="9139912"/>
              <a:ext cx="188168" cy="20511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972837" y="2309892"/>
            <a:ext cx="1060464" cy="102592"/>
          </a:xfrm>
          <a:prstGeom prst="rect">
            <a:avLst/>
          </a:prstGeom>
          <a:solidFill>
            <a:srgbClr val="0077C0"/>
          </a:solidFill>
        </p:spPr>
        <p:txBody>
          <a:bodyPr vert="horz" wrap="square" lIns="0" tIns="0" rIns="0" bIns="0" rtlCol="0">
            <a:spAutoFit/>
          </a:bodyPr>
          <a:lstStyle/>
          <a:p>
            <a:pPr marL="51718">
              <a:lnSpc>
                <a:spcPts val="821"/>
              </a:lnSpc>
            </a:pPr>
            <a:r>
              <a:rPr sz="770" b="1" spc="-48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770" b="1" spc="-2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7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70" b="1" spc="-35" dirty="0">
                <a:solidFill>
                  <a:srgbClr val="FFFFFF"/>
                </a:solidFill>
                <a:latin typeface="Tahoma"/>
                <a:cs typeface="Tahoma"/>
              </a:rPr>
              <a:t>mission</a:t>
            </a:r>
            <a:r>
              <a:rPr sz="770" b="1" spc="-22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7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70" b="1" spc="-29" dirty="0">
                <a:solidFill>
                  <a:srgbClr val="FFFFFF"/>
                </a:solidFill>
                <a:latin typeface="Tahoma"/>
                <a:cs typeface="Tahoma"/>
              </a:rPr>
              <a:t>sociales</a:t>
            </a:r>
            <a:endParaRPr sz="77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67062" y="4103878"/>
            <a:ext cx="1062094" cy="123018"/>
          </a:xfrm>
          <a:prstGeom prst="rect">
            <a:avLst/>
          </a:prstGeom>
          <a:solidFill>
            <a:srgbClr val="0077C0"/>
          </a:solidFill>
        </p:spPr>
        <p:txBody>
          <a:bodyPr vert="horz" wrap="square" lIns="0" tIns="4480" rIns="0" bIns="0" rtlCol="0">
            <a:spAutoFit/>
          </a:bodyPr>
          <a:lstStyle/>
          <a:p>
            <a:pPr marL="73708">
              <a:spcBef>
                <a:spcPts val="35"/>
              </a:spcBef>
            </a:pPr>
            <a:r>
              <a:rPr sz="770" b="1" spc="-48" dirty="0">
                <a:solidFill>
                  <a:srgbClr val="FFFFFF"/>
                </a:solidFill>
                <a:latin typeface="Tahoma"/>
                <a:cs typeface="Tahoma"/>
              </a:rPr>
              <a:t>L’Un</a:t>
            </a:r>
            <a:r>
              <a:rPr sz="770" b="1" spc="-6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770" b="1" spc="6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770" b="1" spc="-5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770" b="1" spc="-67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77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70" b="1" spc="-48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770" b="1" spc="-42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77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70" b="1" spc="-22" dirty="0">
                <a:solidFill>
                  <a:srgbClr val="FFFFFF"/>
                </a:solidFill>
                <a:latin typeface="Tahoma"/>
                <a:cs typeface="Tahoma"/>
              </a:rPr>
              <a:t>chiff</a:t>
            </a:r>
            <a:r>
              <a:rPr sz="770" b="1" spc="-42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770" b="1" spc="-19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endParaRPr sz="770" dirty="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419746" y="2470402"/>
            <a:ext cx="0" cy="1523910"/>
          </a:xfrm>
          <a:custGeom>
            <a:avLst/>
            <a:gdLst/>
            <a:ahLst/>
            <a:cxnLst/>
            <a:rect l="l" t="t" r="r" b="b"/>
            <a:pathLst>
              <a:path h="2376170">
                <a:moveTo>
                  <a:pt x="0" y="0"/>
                </a:moveTo>
                <a:lnTo>
                  <a:pt x="0" y="2376004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8368" y="2470402"/>
            <a:ext cx="0" cy="1523910"/>
          </a:xfrm>
          <a:custGeom>
            <a:avLst/>
            <a:gdLst/>
            <a:ahLst/>
            <a:cxnLst/>
            <a:rect l="l" t="t" r="r" b="b"/>
            <a:pathLst>
              <a:path h="2376170">
                <a:moveTo>
                  <a:pt x="0" y="0"/>
                </a:moveTo>
                <a:lnTo>
                  <a:pt x="0" y="2376004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15066" y="2470402"/>
            <a:ext cx="0" cy="1523910"/>
          </a:xfrm>
          <a:custGeom>
            <a:avLst/>
            <a:gdLst/>
            <a:ahLst/>
            <a:cxnLst/>
            <a:rect l="l" t="t" r="r" b="b"/>
            <a:pathLst>
              <a:path h="2376170">
                <a:moveTo>
                  <a:pt x="0" y="0"/>
                </a:moveTo>
                <a:lnTo>
                  <a:pt x="0" y="2376004"/>
                </a:lnTo>
              </a:path>
            </a:pathLst>
          </a:custGeom>
          <a:ln w="31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261937" y="6081014"/>
            <a:ext cx="513943" cy="68293"/>
          </a:xfrm>
          <a:prstGeom prst="rect">
            <a:avLst/>
          </a:prstGeom>
        </p:spPr>
        <p:txBody>
          <a:bodyPr vert="horz" wrap="square" lIns="0" tIns="8959" rIns="0" bIns="0" rtlCol="0">
            <a:spAutoFit/>
          </a:bodyPr>
          <a:lstStyle/>
          <a:p>
            <a:pPr marL="8145">
              <a:spcBef>
                <a:spcPts val="71"/>
              </a:spcBef>
            </a:pPr>
            <a:r>
              <a:rPr sz="385" b="1" i="1" spc="-29" dirty="0">
                <a:solidFill>
                  <a:srgbClr val="58595B"/>
                </a:solidFill>
                <a:latin typeface="Trebuchet MS"/>
                <a:cs typeface="Trebuchet MS"/>
              </a:rPr>
              <a:t>Chiff</a:t>
            </a:r>
            <a:r>
              <a:rPr sz="385" b="1" i="1" spc="-38" dirty="0">
                <a:solidFill>
                  <a:srgbClr val="58595B"/>
                </a:solidFill>
                <a:latin typeface="Trebuchet MS"/>
                <a:cs typeface="Trebuchet MS"/>
              </a:rPr>
              <a:t>r</a:t>
            </a:r>
            <a:r>
              <a:rPr sz="385" b="1" i="1" spc="3" dirty="0">
                <a:solidFill>
                  <a:srgbClr val="58595B"/>
                </a:solidFill>
                <a:latin typeface="Trebuchet MS"/>
                <a:cs typeface="Trebuchet MS"/>
              </a:rPr>
              <a:t>e</a:t>
            </a:r>
            <a:r>
              <a:rPr sz="385" b="1" i="1" spc="10" dirty="0">
                <a:solidFill>
                  <a:srgbClr val="58595B"/>
                </a:solidFill>
                <a:latin typeface="Trebuchet MS"/>
                <a:cs typeface="Trebuchet MS"/>
              </a:rPr>
              <a:t>s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29" dirty="0">
                <a:solidFill>
                  <a:srgbClr val="58595B"/>
                </a:solidFill>
                <a:latin typeface="Trebuchet MS"/>
                <a:cs typeface="Trebuchet MS"/>
              </a:rPr>
              <a:t>a</a:t>
            </a:r>
            <a:r>
              <a:rPr sz="385" b="1" i="1" spc="-22" dirty="0">
                <a:solidFill>
                  <a:srgbClr val="58595B"/>
                </a:solidFill>
                <a:latin typeface="Trebuchet MS"/>
                <a:cs typeface="Trebuchet MS"/>
              </a:rPr>
              <a:t>u</a:t>
            </a:r>
            <a:r>
              <a:rPr sz="385" b="1" i="1" spc="-48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385" b="1" i="1" spc="-10" dirty="0">
                <a:solidFill>
                  <a:srgbClr val="58595B"/>
                </a:solidFill>
                <a:latin typeface="Trebuchet MS"/>
                <a:cs typeface="Trebuchet MS"/>
              </a:rPr>
              <a:t>31/12/2021</a:t>
            </a:r>
            <a:endParaRPr sz="385" dirty="0">
              <a:latin typeface="Trebuchet MS"/>
              <a:cs typeface="Trebuchet MS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9CD8E1F-7C8B-0FAF-E3AB-E352C380526C}"/>
              </a:ext>
            </a:extLst>
          </p:cNvPr>
          <p:cNvSpPr txBox="1"/>
          <p:nvPr/>
        </p:nvSpPr>
        <p:spPr>
          <a:xfrm>
            <a:off x="1796104" y="161821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L’UNAFAM en bref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>
            <a:extLst>
              <a:ext uri="{FF2B5EF4-FFF2-40B4-BE49-F238E27FC236}">
                <a16:creationId xmlns:a16="http://schemas.microsoft.com/office/drawing/2014/main" id="{7EE3F40E-865C-DF5D-437B-6256C8D3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915E246A-68AC-C00F-4944-4205727CF396}"/>
              </a:ext>
            </a:extLst>
          </p:cNvPr>
          <p:cNvSpPr/>
          <p:nvPr/>
        </p:nvSpPr>
        <p:spPr>
          <a:xfrm>
            <a:off x="251520" y="777875"/>
            <a:ext cx="8573321" cy="576064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Evelyne FERRAND	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pr</a:t>
            </a:r>
            <a:r>
              <a:rPr lang="fr-FR" sz="2000" dirty="0">
                <a:solidFill>
                  <a:srgbClr val="FFFF00"/>
                </a:solidFill>
                <a:latin typeface="Calibri" pitchFamily="34" charset="0"/>
              </a:rPr>
              <a:t>é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sidente déléguée et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	CLSM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CDCA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PTSM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, GP</a:t>
            </a: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Henri CREPET 	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vice-président &amp; accueil,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CDAPH, CDCA, RU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, CHV,			webmestre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endParaRPr lang="fr-FR" sz="900" b="1" dirty="0">
              <a:solidFill>
                <a:srgbClr val="FFFF00"/>
              </a:solidFill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Rolande</a:t>
            </a: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CULCASI	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Secrétaire</a:t>
            </a: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Jean DITTA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	Trésorier, GEM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510" name="Text Box 1">
            <a:extLst>
              <a:ext uri="{FF2B5EF4-FFF2-40B4-BE49-F238E27FC236}">
                <a16:creationId xmlns:a16="http://schemas.microsoft.com/office/drawing/2014/main" id="{524B7142-5BA7-367D-5457-9E91F267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238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Wingdings 2" pitchFamily="18" charset="2"/>
              <a:buNone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Bureau de la DD</a:t>
            </a:r>
            <a:endParaRPr lang="fr-FR" altLang="fr-FR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>
            <a:extLst>
              <a:ext uri="{FF2B5EF4-FFF2-40B4-BE49-F238E27FC236}">
                <a16:creationId xmlns:a16="http://schemas.microsoft.com/office/drawing/2014/main" id="{4D1B1D71-8262-A126-81D3-5E48F85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9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1">
            <a:extLst>
              <a:ext uri="{FF2B5EF4-FFF2-40B4-BE49-F238E27FC236}">
                <a16:creationId xmlns:a16="http://schemas.microsoft.com/office/drawing/2014/main" id="{FE8E5ABB-495E-48AD-BAAD-C97BC44D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868363" indent="-2825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352550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1544638" indent="-1825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0018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4590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29162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373438" indent="-182563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>
                <a:solidFill>
                  <a:srgbClr val="FFFF00"/>
                </a:solidFill>
                <a:latin typeface="Comic Sans MS" panose="030F0702030302020204" pitchFamily="66" charset="0"/>
              </a:rPr>
              <a:t>Organisation de la DD et référents </a:t>
            </a:r>
            <a:r>
              <a:rPr lang="fr-FR" altLang="fr-FR" sz="1400" b="1">
                <a:solidFill>
                  <a:srgbClr val="FFFF00"/>
                </a:solidFill>
                <a:latin typeface="Comic Sans MS" panose="030F0702030302020204" pitchFamily="66" charset="0"/>
              </a:rPr>
              <a:t>1/3</a:t>
            </a:r>
            <a:endParaRPr lang="fr-FR" altLang="fr-FR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15">
            <a:extLst>
              <a:ext uri="{FF2B5EF4-FFF2-40B4-BE49-F238E27FC236}">
                <a16:creationId xmlns:a16="http://schemas.microsoft.com/office/drawing/2014/main" id="{B1B86AFE-C409-B297-E91B-B7EBC80159CC}"/>
              </a:ext>
            </a:extLst>
          </p:cNvPr>
          <p:cNvSpPr/>
          <p:nvPr/>
        </p:nvSpPr>
        <p:spPr>
          <a:xfrm>
            <a:off x="395536" y="1087720"/>
            <a:ext cx="8644560" cy="576064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Accueil	</a:t>
            </a:r>
            <a:r>
              <a:rPr lang="fr-FR" sz="2000" b="1" dirty="0"/>
              <a:t> 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Véronique JACQUES FERLIN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Groupes de paroles	</a:t>
            </a:r>
            <a:r>
              <a:rPr lang="fr-FR" sz="2000" b="1" dirty="0"/>
              <a:t> </a:t>
            </a: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Evelyne FERRAND</a:t>
            </a:r>
          </a:p>
          <a:p>
            <a:pPr marL="536575"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Périodicité: 	Mensuelle 10 par an</a:t>
            </a:r>
          </a:p>
          <a:p>
            <a:pPr marL="536575"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endParaRPr lang="fr-FR" sz="2000" b="1" dirty="0">
              <a:solidFill>
                <a:srgbClr val="FFFF00"/>
              </a:solidFill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Groupe d’information	Christine MARIN</a:t>
            </a:r>
            <a:b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des familles (GIF)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Trésorerie	Jean DITTA</a:t>
            </a:r>
            <a:endParaRPr lang="fr-FR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66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Gestion des adhérents	Marie JO CALLIES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Administration	Evelyne FERRAND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r>
              <a:rPr lang="fr-FR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536575" eaLnBrk="1" fontAlgn="auto" hangingPunct="1">
              <a:spcBef>
                <a:spcPts val="0"/>
              </a:spcBef>
              <a:spcAft>
                <a:spcPts val="0"/>
              </a:spcAft>
              <a:tabLst>
                <a:tab pos="3671888" algn="l"/>
                <a:tab pos="4930775" algn="l"/>
              </a:tabLst>
              <a:defRPr/>
            </a:pP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5" name="AutoShape 7" descr="Organisation du fonctionnement de la délégation UNAFAM 84 (1).odt">
            <a:extLst>
              <a:ext uri="{FF2B5EF4-FFF2-40B4-BE49-F238E27FC236}">
                <a16:creationId xmlns:a16="http://schemas.microsoft.com/office/drawing/2014/main" id="{0F615595-23D5-B85A-224C-214015C60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14362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fr-FR" altLang="fr-FR">
              <a:latin typeface="Calisto MT" pitchFamily="18" charset="0"/>
            </a:endParaRPr>
          </a:p>
        </p:txBody>
      </p:sp>
      <p:sp>
        <p:nvSpPr>
          <p:cNvPr id="2" name="Flèche : droite 1">
            <a:hlinkClick r:id="rId3" action="ppaction://hlinksldjump"/>
            <a:extLst>
              <a:ext uri="{FF2B5EF4-FFF2-40B4-BE49-F238E27FC236}">
                <a16:creationId xmlns:a16="http://schemas.microsoft.com/office/drawing/2014/main" id="{6A75DEBA-54B0-ADF7-DB6F-6BBB2F58284D}"/>
              </a:ext>
            </a:extLst>
          </p:cNvPr>
          <p:cNvSpPr/>
          <p:nvPr/>
        </p:nvSpPr>
        <p:spPr>
          <a:xfrm>
            <a:off x="2411413" y="1377950"/>
            <a:ext cx="360362" cy="144463"/>
          </a:xfrm>
          <a:prstGeom prst="rightArrow">
            <a:avLst>
              <a:gd name="adj1" fmla="val 50000"/>
              <a:gd name="adj2" fmla="val 2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Flèche : droite 2">
            <a:hlinkClick r:id="rId4" action="ppaction://hlinksldjump"/>
            <a:extLst>
              <a:ext uri="{FF2B5EF4-FFF2-40B4-BE49-F238E27FC236}">
                <a16:creationId xmlns:a16="http://schemas.microsoft.com/office/drawing/2014/main" id="{B13AADD6-B9B2-B1A0-C965-D0AAC9EDD9EC}"/>
              </a:ext>
            </a:extLst>
          </p:cNvPr>
          <p:cNvSpPr/>
          <p:nvPr/>
        </p:nvSpPr>
        <p:spPr>
          <a:xfrm>
            <a:off x="3016250" y="2254250"/>
            <a:ext cx="360363" cy="144463"/>
          </a:xfrm>
          <a:prstGeom prst="rightArrow">
            <a:avLst>
              <a:gd name="adj1" fmla="val 50000"/>
              <a:gd name="adj2" fmla="val 2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lèche : droite 4">
            <a:hlinkClick r:id="rId5" action="ppaction://hlinksldjump"/>
            <a:extLst>
              <a:ext uri="{FF2B5EF4-FFF2-40B4-BE49-F238E27FC236}">
                <a16:creationId xmlns:a16="http://schemas.microsoft.com/office/drawing/2014/main" id="{04B79AD6-BD09-A8F9-ADF8-39E7E1206E5F}"/>
              </a:ext>
            </a:extLst>
          </p:cNvPr>
          <p:cNvSpPr/>
          <p:nvPr/>
        </p:nvSpPr>
        <p:spPr>
          <a:xfrm>
            <a:off x="3635375" y="3462338"/>
            <a:ext cx="360363" cy="144462"/>
          </a:xfrm>
          <a:prstGeom prst="rightArrow">
            <a:avLst>
              <a:gd name="adj1" fmla="val 50000"/>
              <a:gd name="adj2" fmla="val 2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lèche : droite 5">
            <a:hlinkClick r:id="rId6" action="ppaction://hlinksldjump"/>
            <a:extLst>
              <a:ext uri="{FF2B5EF4-FFF2-40B4-BE49-F238E27FC236}">
                <a16:creationId xmlns:a16="http://schemas.microsoft.com/office/drawing/2014/main" id="{DCF7993D-9E86-4005-5256-EB3B96D50EBD}"/>
              </a:ext>
            </a:extLst>
          </p:cNvPr>
          <p:cNvSpPr/>
          <p:nvPr/>
        </p:nvSpPr>
        <p:spPr>
          <a:xfrm>
            <a:off x="2771775" y="4076700"/>
            <a:ext cx="287338" cy="144463"/>
          </a:xfrm>
          <a:prstGeom prst="rightArrow">
            <a:avLst>
              <a:gd name="adj1" fmla="val 50000"/>
              <a:gd name="adj2" fmla="val 2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0</TotalTime>
  <Words>1541</Words>
  <Application>Microsoft Office PowerPoint</Application>
  <PresentationFormat>Affichage à l'écran (4:3)</PresentationFormat>
  <Paragraphs>389</Paragraphs>
  <Slides>27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  <vt:variant>
        <vt:lpstr>Diaporamas personnalisés</vt:lpstr>
      </vt:variant>
      <vt:variant>
        <vt:i4>1</vt:i4>
      </vt:variant>
    </vt:vector>
  </HeadingPairs>
  <TitlesOfParts>
    <vt:vector size="42" baseType="lpstr">
      <vt:lpstr>Arial</vt:lpstr>
      <vt:lpstr>Calibri</vt:lpstr>
      <vt:lpstr>Calisto MT</vt:lpstr>
      <vt:lpstr>Century Gothic</vt:lpstr>
      <vt:lpstr>Comic Sans MS</vt:lpstr>
      <vt:lpstr>Impact</vt:lpstr>
      <vt:lpstr>Tahoma</vt:lpstr>
      <vt:lpstr>Times New Roman</vt:lpstr>
      <vt:lpstr>Trebuchet MS</vt:lpstr>
      <vt:lpstr>Wingdings</vt:lpstr>
      <vt:lpstr>Wingdings 2</vt:lpstr>
      <vt:lpstr>Wingdings 3</vt:lpstr>
      <vt:lpstr>Secteur</vt:lpstr>
      <vt:lpstr>Ardoise</vt:lpstr>
      <vt:lpstr>Présentation PowerPoint</vt:lpstr>
      <vt:lpstr>Présentation PowerPoint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Diaporama personnalisé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Unafam Vaucluse</dc:title>
  <dc:creator>ber</dc:creator>
  <cp:lastModifiedBy>Henri CREPET</cp:lastModifiedBy>
  <cp:revision>489</cp:revision>
  <cp:lastPrinted>2011-10-26T14:14:54Z</cp:lastPrinted>
  <dcterms:created xsi:type="dcterms:W3CDTF">2008-10-17T19:51:18Z</dcterms:created>
  <dcterms:modified xsi:type="dcterms:W3CDTF">2023-05-10T09:21:27Z</dcterms:modified>
</cp:coreProperties>
</file>